
<file path=[Content_Types].xml><?xml version="1.0" encoding="utf-8"?>
<Types xmlns="http://schemas.openxmlformats.org/package/2006/content-types">
  <Default Extension="bmp" ContentType="image/bmp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768" r:id="rId4"/>
  </p:sldMasterIdLst>
  <p:notesMasterIdLst>
    <p:notesMasterId r:id="rId15"/>
  </p:notesMasterIdLst>
  <p:handoutMasterIdLst>
    <p:handoutMasterId r:id="rId16"/>
  </p:handoutMasterIdLst>
  <p:sldIdLst>
    <p:sldId id="259" r:id="rId5"/>
    <p:sldId id="263" r:id="rId6"/>
    <p:sldId id="264" r:id="rId7"/>
    <p:sldId id="265" r:id="rId8"/>
    <p:sldId id="266" r:id="rId9"/>
    <p:sldId id="268" r:id="rId10"/>
    <p:sldId id="271" r:id="rId11"/>
    <p:sldId id="280" r:id="rId12"/>
    <p:sldId id="273" r:id="rId13"/>
    <p:sldId id="27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F5F1"/>
    <a:srgbClr val="543456"/>
    <a:srgbClr val="298F7A"/>
    <a:srgbClr val="24A797"/>
    <a:srgbClr val="4D958A"/>
    <a:srgbClr val="E3DED1"/>
    <a:srgbClr val="7F7F7F"/>
    <a:srgbClr val="E7DCE7"/>
    <a:srgbClr val="DAC9DB"/>
    <a:srgbClr val="B9BD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05" autoAdjust="0"/>
  </p:normalViewPr>
  <p:slideViewPr>
    <p:cSldViewPr snapToGrid="0">
      <p:cViewPr varScale="1">
        <p:scale>
          <a:sx n="80" d="100"/>
          <a:sy n="80" d="100"/>
        </p:scale>
        <p:origin x="2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328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8F4EA64-D5E8-4450-BC30-7DFC4EBD38F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641F71-C740-4CC1-840C-5FB23C8519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D963B1-226B-4B24-8975-7DD28730789D}" type="datetimeFigureOut">
              <a:rPr lang="en-US" smtClean="0"/>
              <a:t>3/22/2021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BCE577-AAC9-4588-9221-506DA251D45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9921CD-9C42-44C5-B535-5F5FA40227C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FA9CF0-FE85-40E5-A3E4-9D8D4A205B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6780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0BE83-1F76-412F-817F-6B87541A62B7}" type="datetimeFigureOut">
              <a:rPr lang="en-US" smtClean="0"/>
              <a:t>3/22/2021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B54AA9-D1C5-4A71-8BC1-393246244D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209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03FCE02C-6EC6-4E09-BC2C-9FDED4DE236E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075A7A-4A9A-410F-B848-AB998ACC9419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3E88-2D66-4D17-B0FA-EA13CB20B2FF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8F36E1-9596-4E98-8786-4A17C5D29C65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E4D1A55-63BC-4BA2-9538-7DDEADA10621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D01ABB-8821-4BF5-97A9-E1A66ACAEAA9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0C37B1C-D4A1-4A4F-A470-80868146AFC5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31D1B9-F39E-471E-80A9-595CAA5664AD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FCEABC-E2B9-4606-A74F-CB06AF596887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Rectangle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704850"/>
            <a:ext cx="7562850" cy="51435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8850A0-01A3-4F4E-AA52-F716A9BFD4EB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5811CCA-BB49-46C7-A0E2-F42339750F9A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17205CAA-4E5A-4223-BD55-C5D2841AC9EF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r" defTabSz="914400" rtl="1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r" defTabSz="914400" rtl="1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r" defTabSz="914400" rtl="1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r" defTabSz="914400" rtl="1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r" defTabSz="914400" rtl="1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r" defTabSz="914400" rtl="1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93BFCDB3-13C4-4D69-848D-3F1F4D6B8F4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מלבן 2"/>
          <p:cNvSpPr/>
          <p:nvPr/>
        </p:nvSpPr>
        <p:spPr>
          <a:xfrm>
            <a:off x="2857500" y="-84407"/>
            <a:ext cx="933450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4" name="Picture 2" descr="A picture containing clock&#10;&#10;Description automatically generated">
            <a:extLst>
              <a:ext uri="{FF2B5EF4-FFF2-40B4-BE49-F238E27FC236}">
                <a16:creationId xmlns:a16="http://schemas.microsoft.com/office/drawing/2014/main" id="{F5D4C728-B81E-4483-A5AD-3DBAD15BCCC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Texturizer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375566" y="211900"/>
            <a:ext cx="3626644" cy="17121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37756" y="3305947"/>
            <a:ext cx="67437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3200" dirty="0" smtClean="0"/>
              <a:t>טקסט</a:t>
            </a:r>
            <a:endParaRPr lang="he-IL" sz="3200" dirty="0"/>
          </a:p>
        </p:txBody>
      </p:sp>
      <p:sp>
        <p:nvSpPr>
          <p:cNvPr id="7" name="מלבן מעוגל 6"/>
          <p:cNvSpPr/>
          <p:nvPr/>
        </p:nvSpPr>
        <p:spPr>
          <a:xfrm>
            <a:off x="4065562" y="887378"/>
            <a:ext cx="6598095" cy="49647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2857500" y="1878749"/>
            <a:ext cx="714375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החמץ כיצר הרע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92734" y="3305947"/>
            <a:ext cx="7143750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000" b="1" i="1" dirty="0">
                <a:solidFill>
                  <a:schemeClr val="tx1">
                    <a:lumMod val="85000"/>
                  </a:schemeClr>
                </a:solidFill>
              </a:rPr>
              <a:t>מדרש חסידי או סוגיה תלמודית? </a:t>
            </a:r>
          </a:p>
        </p:txBody>
      </p:sp>
    </p:spTree>
    <p:extLst>
      <p:ext uri="{BB962C8B-B14F-4D97-AF65-F5344CB8AC3E}">
        <p14:creationId xmlns:p14="http://schemas.microsoft.com/office/powerpoint/2010/main" val="2659802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93BFCDB3-13C4-4D69-848D-3F1F4D6B8F4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מלבן 2"/>
          <p:cNvSpPr/>
          <p:nvPr/>
        </p:nvSpPr>
        <p:spPr>
          <a:xfrm>
            <a:off x="2857500" y="0"/>
            <a:ext cx="933450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4" name="Picture 2" descr="A picture containing clock&#10;&#10;Description automatically generated">
            <a:extLst>
              <a:ext uri="{FF2B5EF4-FFF2-40B4-BE49-F238E27FC236}">
                <a16:creationId xmlns:a16="http://schemas.microsoft.com/office/drawing/2014/main" id="{F5D4C728-B81E-4483-A5AD-3DBAD15BCCC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Texturizer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375566" y="211900"/>
            <a:ext cx="3626644" cy="1712150"/>
          </a:xfrm>
          <a:prstGeom prst="rect">
            <a:avLst/>
          </a:prstGeom>
        </p:spPr>
      </p:pic>
      <p:sp>
        <p:nvSpPr>
          <p:cNvPr id="10" name="כותרת 1"/>
          <p:cNvSpPr txBox="1">
            <a:spLocks/>
          </p:cNvSpPr>
          <p:nvPr/>
        </p:nvSpPr>
        <p:spPr>
          <a:xfrm>
            <a:off x="3251078" y="603250"/>
            <a:ext cx="8596668" cy="1320800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he-IL" sz="4000" b="1" dirty="0"/>
              <a:t>סיכום</a:t>
            </a:r>
            <a:endParaRPr lang="he-IL" sz="4000" dirty="0"/>
          </a:p>
        </p:txBody>
      </p:sp>
      <p:sp>
        <p:nvSpPr>
          <p:cNvPr id="11" name="מציין מיקום תוכן 2"/>
          <p:cNvSpPr txBox="1">
            <a:spLocks/>
          </p:cNvSpPr>
          <p:nvPr/>
        </p:nvSpPr>
        <p:spPr>
          <a:xfrm>
            <a:off x="3226416" y="2315400"/>
            <a:ext cx="8596668" cy="4232493"/>
          </a:xfrm>
          <a:prstGeom prst="rect">
            <a:avLst/>
          </a:prstGeom>
          <a:solidFill>
            <a:schemeClr val="tx1"/>
          </a:solidFill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endParaRPr lang="he-IL" sz="2000" dirty="0" smtClean="0">
              <a:solidFill>
                <a:schemeClr val="bg2"/>
              </a:solidFill>
            </a:endParaRPr>
          </a:p>
          <a:p>
            <a:pPr marL="0" indent="0" algn="r" rtl="1">
              <a:buNone/>
            </a:pPr>
            <a:endParaRPr lang="he-IL" sz="2000" dirty="0">
              <a:solidFill>
                <a:schemeClr val="bg2"/>
              </a:solidFill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3404382" y="2482672"/>
            <a:ext cx="8187396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sz="2100" dirty="0" smtClean="0">
                <a:solidFill>
                  <a:schemeClr val="bg2"/>
                </a:solidFill>
              </a:rPr>
              <a:t>1. שיטת רבי </a:t>
            </a:r>
            <a:r>
              <a:rPr lang="he-IL" sz="2100" dirty="0">
                <a:solidFill>
                  <a:schemeClr val="bg2"/>
                </a:solidFill>
              </a:rPr>
              <a:t>יהודה במשנה </a:t>
            </a:r>
            <a:r>
              <a:rPr lang="he-IL" sz="2100" dirty="0" err="1">
                <a:solidFill>
                  <a:schemeClr val="bg2"/>
                </a:solidFill>
              </a:rPr>
              <a:t>היתה</a:t>
            </a:r>
            <a:r>
              <a:rPr lang="he-IL" sz="2100" dirty="0">
                <a:solidFill>
                  <a:schemeClr val="bg2"/>
                </a:solidFill>
              </a:rPr>
              <a:t> להתייחס לחמץ לא רק במובנו הממשי ולדרוש מהאדם התמודדות עמוקה תודעתית עם החמץ עד להשמדתו </a:t>
            </a:r>
            <a:r>
              <a:rPr lang="he-IL" sz="2100" dirty="0" smtClean="0">
                <a:solidFill>
                  <a:schemeClr val="bg2"/>
                </a:solidFill>
              </a:rPr>
              <a:t>כליל</a:t>
            </a:r>
          </a:p>
          <a:p>
            <a:pPr algn="r" rtl="1"/>
            <a:endParaRPr lang="he-IL" sz="2100" dirty="0">
              <a:solidFill>
                <a:schemeClr val="bg2"/>
              </a:solidFill>
            </a:endParaRPr>
          </a:p>
          <a:p>
            <a:pPr algn="r" rtl="1"/>
            <a:r>
              <a:rPr lang="he-IL" sz="2100" dirty="0">
                <a:solidFill>
                  <a:schemeClr val="bg2"/>
                </a:solidFill>
              </a:rPr>
              <a:t>2. שיטת רבי יהודה בבדיקה התפרשה אחרת </a:t>
            </a:r>
            <a:r>
              <a:rPr lang="he-IL" sz="2100" dirty="0" smtClean="0">
                <a:solidFill>
                  <a:schemeClr val="bg2"/>
                </a:solidFill>
              </a:rPr>
              <a:t>בתלמוד הבבלי </a:t>
            </a:r>
            <a:r>
              <a:rPr lang="he-IL" sz="2100" dirty="0">
                <a:solidFill>
                  <a:schemeClr val="bg2"/>
                </a:solidFill>
              </a:rPr>
              <a:t>ושיטתו בביעור נדחתה </a:t>
            </a:r>
            <a:r>
              <a:rPr lang="he-IL" sz="2100" dirty="0" smtClean="0">
                <a:solidFill>
                  <a:schemeClr val="bg2"/>
                </a:solidFill>
              </a:rPr>
              <a:t>להלכה</a:t>
            </a:r>
          </a:p>
          <a:p>
            <a:pPr algn="r" rtl="1"/>
            <a:endParaRPr lang="he-IL" sz="2100" dirty="0">
              <a:solidFill>
                <a:schemeClr val="bg2"/>
              </a:solidFill>
            </a:endParaRPr>
          </a:p>
          <a:p>
            <a:pPr algn="r" rtl="1"/>
            <a:r>
              <a:rPr lang="he-IL" sz="2100" dirty="0">
                <a:solidFill>
                  <a:schemeClr val="bg2"/>
                </a:solidFill>
              </a:rPr>
              <a:t>3. אך המהלך של הסוגיה להציב את הביטול כמוקד ההתמודדות של האדם עם החמץ ואת הבדיקה והביעור כמשניים בתהליך – החזירה את הרעיון שגילמה שיטתו המקורית של רבי יהודה:</a:t>
            </a:r>
          </a:p>
          <a:p>
            <a:pPr algn="ctr" rtl="1"/>
            <a:r>
              <a:rPr lang="he-IL" sz="2100" b="1" dirty="0" smtClean="0">
                <a:solidFill>
                  <a:schemeClr val="bg2"/>
                </a:solidFill>
              </a:rPr>
              <a:t>החמץ </a:t>
            </a:r>
            <a:r>
              <a:rPr lang="he-IL" sz="2100" b="1" dirty="0">
                <a:solidFill>
                  <a:schemeClr val="bg2"/>
                </a:solidFill>
              </a:rPr>
              <a:t>איננו רק איסור אכילה שצריך להיזהר שיהיה אצלנו בבית בפסח</a:t>
            </a:r>
          </a:p>
          <a:p>
            <a:pPr algn="ctr" rtl="1"/>
            <a:r>
              <a:rPr lang="he-IL" sz="2100" b="1" dirty="0">
                <a:solidFill>
                  <a:schemeClr val="bg2"/>
                </a:solidFill>
              </a:rPr>
              <a:t>החמץ הוא מציאות סימבולית שצריך לעשות עבודה של תודעה בהתמודדות </a:t>
            </a:r>
            <a:r>
              <a:rPr lang="he-IL" sz="2100" b="1" dirty="0" err="1">
                <a:solidFill>
                  <a:schemeClr val="bg2"/>
                </a:solidFill>
              </a:rPr>
              <a:t>איתו</a:t>
            </a:r>
            <a:r>
              <a:rPr lang="he-IL" sz="2100" b="1" dirty="0">
                <a:solidFill>
                  <a:schemeClr val="bg2"/>
                </a:solidFill>
              </a:rPr>
              <a:t>  </a:t>
            </a:r>
          </a:p>
          <a:p>
            <a:pPr algn="l" rtl="1"/>
            <a:endParaRPr lang="he-IL" sz="21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031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93BFCDB3-13C4-4D69-848D-3F1F4D6B8F4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מלבן 2"/>
          <p:cNvSpPr/>
          <p:nvPr/>
        </p:nvSpPr>
        <p:spPr>
          <a:xfrm>
            <a:off x="2857500" y="0"/>
            <a:ext cx="93345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>
              <a:solidFill>
                <a:schemeClr val="bg2"/>
              </a:solidFill>
            </a:endParaRPr>
          </a:p>
        </p:txBody>
      </p:sp>
      <p:pic>
        <p:nvPicPr>
          <p:cNvPr id="4" name="Picture 2" descr="A picture containing clock&#10;&#10;Description automatically generated">
            <a:extLst>
              <a:ext uri="{FF2B5EF4-FFF2-40B4-BE49-F238E27FC236}">
                <a16:creationId xmlns:a16="http://schemas.microsoft.com/office/drawing/2014/main" id="{F5D4C728-B81E-4483-A5AD-3DBAD15BCCC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Texturizer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414997" y="0"/>
            <a:ext cx="3626644" cy="1712150"/>
          </a:xfrm>
          <a:prstGeom prst="rect">
            <a:avLst/>
          </a:prstGeom>
        </p:spPr>
      </p:pic>
      <p:sp>
        <p:nvSpPr>
          <p:cNvPr id="7" name="כותרת 1"/>
          <p:cNvSpPr txBox="1">
            <a:spLocks/>
          </p:cNvSpPr>
          <p:nvPr/>
        </p:nvSpPr>
        <p:spPr>
          <a:xfrm>
            <a:off x="3180336" y="603250"/>
            <a:ext cx="8596668" cy="1320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he-IL" b="1" dirty="0" smtClean="0">
                <a:solidFill>
                  <a:schemeClr val="bg2"/>
                </a:solidFill>
              </a:rPr>
              <a:t>מחלוקת רבי יהודה וחכמים בעניין בדיקת חמץ: </a:t>
            </a:r>
            <a:endParaRPr lang="he-IL" b="1" dirty="0">
              <a:solidFill>
                <a:schemeClr val="bg2"/>
              </a:solidFill>
            </a:endParaRPr>
          </a:p>
        </p:txBody>
      </p:sp>
      <p:sp>
        <p:nvSpPr>
          <p:cNvPr id="8" name="מציין מיקום תוכן 2"/>
          <p:cNvSpPr txBox="1">
            <a:spLocks/>
          </p:cNvSpPr>
          <p:nvPr/>
        </p:nvSpPr>
        <p:spPr>
          <a:xfrm>
            <a:off x="2969319" y="2238738"/>
            <a:ext cx="8596668" cy="3880773"/>
          </a:xfrm>
          <a:prstGeom prst="rect">
            <a:avLst/>
          </a:prstGeom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buFont typeface="Arial" pitchFamily="34" charset="0"/>
              <a:buNone/>
            </a:pPr>
            <a:r>
              <a:rPr lang="he-IL" b="1" dirty="0" smtClean="0">
                <a:solidFill>
                  <a:schemeClr val="bg2"/>
                </a:solidFill>
              </a:rPr>
              <a:t>משנה מסכת פסחים פ"א מ"ג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b="1" dirty="0" smtClean="0">
                <a:solidFill>
                  <a:schemeClr val="bg2"/>
                </a:solidFill>
              </a:rPr>
              <a:t>רבי יהודה אומר: 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dirty="0" err="1" smtClean="0">
                <a:solidFill>
                  <a:schemeClr val="bg2"/>
                </a:solidFill>
              </a:rPr>
              <a:t>בודקין</a:t>
            </a:r>
            <a:r>
              <a:rPr lang="he-IL" dirty="0" smtClean="0">
                <a:solidFill>
                  <a:schemeClr val="bg2"/>
                </a:solidFill>
              </a:rPr>
              <a:t> אור ארבעה עשר 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ובארבעה עשר שחרית 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ובשעת הביעור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b="1" dirty="0" smtClean="0">
                <a:solidFill>
                  <a:schemeClr val="bg2"/>
                </a:solidFill>
              </a:rPr>
              <a:t>וחכמים אומרים: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לא בדק אור ארבעה עשר, יבדוק בארבעה עשר.  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לא בדק בארבעה עשר יבדוק בתוך המועד 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לא בדק בתוך המועד יבדוק לאחר המועד 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ומה שמשייר </a:t>
            </a:r>
            <a:r>
              <a:rPr lang="he-IL" dirty="0" err="1" smtClean="0">
                <a:solidFill>
                  <a:schemeClr val="bg2"/>
                </a:solidFill>
              </a:rPr>
              <a:t>יניחנו</a:t>
            </a:r>
            <a:r>
              <a:rPr lang="he-IL" dirty="0" smtClean="0">
                <a:solidFill>
                  <a:schemeClr val="bg2"/>
                </a:solidFill>
              </a:rPr>
              <a:t> </a:t>
            </a:r>
            <a:r>
              <a:rPr lang="he-IL" dirty="0" err="1" smtClean="0">
                <a:solidFill>
                  <a:schemeClr val="bg2"/>
                </a:solidFill>
              </a:rPr>
              <a:t>בצינעא</a:t>
            </a:r>
            <a:r>
              <a:rPr lang="he-IL" dirty="0" smtClean="0">
                <a:solidFill>
                  <a:schemeClr val="bg2"/>
                </a:solidFill>
              </a:rPr>
              <a:t> כדי שלא יהא צריך בדיקה אחריו: </a:t>
            </a:r>
            <a:endParaRPr lang="he-IL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05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93BFCDB3-13C4-4D69-848D-3F1F4D6B8F4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מלבן 2"/>
          <p:cNvSpPr/>
          <p:nvPr/>
        </p:nvSpPr>
        <p:spPr>
          <a:xfrm>
            <a:off x="2857500" y="0"/>
            <a:ext cx="93345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>
              <a:solidFill>
                <a:schemeClr val="bg2"/>
              </a:solidFill>
            </a:endParaRPr>
          </a:p>
        </p:txBody>
      </p:sp>
      <p:pic>
        <p:nvPicPr>
          <p:cNvPr id="4" name="Picture 2" descr="A picture containing clock&#10;&#10;Description automatically generated">
            <a:extLst>
              <a:ext uri="{FF2B5EF4-FFF2-40B4-BE49-F238E27FC236}">
                <a16:creationId xmlns:a16="http://schemas.microsoft.com/office/drawing/2014/main" id="{F5D4C728-B81E-4483-A5AD-3DBAD15BCCC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Texturizer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384572" y="218250"/>
            <a:ext cx="3626644" cy="1712150"/>
          </a:xfrm>
          <a:prstGeom prst="rect">
            <a:avLst/>
          </a:prstGeom>
        </p:spPr>
      </p:pic>
      <p:sp>
        <p:nvSpPr>
          <p:cNvPr id="11" name="כותרת 1"/>
          <p:cNvSpPr txBox="1">
            <a:spLocks/>
          </p:cNvSpPr>
          <p:nvPr/>
        </p:nvSpPr>
        <p:spPr>
          <a:xfrm>
            <a:off x="3012573" y="661390"/>
            <a:ext cx="8596668" cy="13208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 rtl="1"/>
            <a:r>
              <a:rPr lang="he-IL" b="1" dirty="0" smtClean="0">
                <a:solidFill>
                  <a:schemeClr val="bg2"/>
                </a:solidFill>
              </a:rPr>
              <a:t>מה המחלוקת? </a:t>
            </a:r>
            <a:endParaRPr lang="he-IL" b="1" dirty="0">
              <a:solidFill>
                <a:schemeClr val="bg2"/>
              </a:solidFill>
            </a:endParaRPr>
          </a:p>
        </p:txBody>
      </p:sp>
      <p:sp>
        <p:nvSpPr>
          <p:cNvPr id="12" name="מציין מיקום תוכן 2"/>
          <p:cNvSpPr txBox="1">
            <a:spLocks/>
          </p:cNvSpPr>
          <p:nvPr/>
        </p:nvSpPr>
        <p:spPr>
          <a:xfrm>
            <a:off x="3125112" y="2033980"/>
            <a:ext cx="8596668" cy="3880773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he-IL" b="1" dirty="0" smtClean="0">
                <a:solidFill>
                  <a:schemeClr val="bg2"/>
                </a:solidFill>
              </a:rPr>
              <a:t>תלמוד בבלי מסכת פסחים דף י ע"ב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מאי טעמא דרבי יהודה? </a:t>
            </a:r>
          </a:p>
          <a:p>
            <a:pPr algn="r" rtl="1">
              <a:buFont typeface="Arial" pitchFamily="34" charset="0"/>
              <a:buAutoNum type="arabicPeriod"/>
            </a:pPr>
            <a:r>
              <a:rPr lang="he-IL" dirty="0" smtClean="0">
                <a:solidFill>
                  <a:schemeClr val="bg2"/>
                </a:solidFill>
              </a:rPr>
              <a:t>רב </a:t>
            </a:r>
            <a:r>
              <a:rPr lang="he-IL" dirty="0" err="1" smtClean="0">
                <a:solidFill>
                  <a:schemeClr val="bg2"/>
                </a:solidFill>
              </a:rPr>
              <a:t>חסדא</a:t>
            </a:r>
            <a:r>
              <a:rPr lang="he-IL" dirty="0" smtClean="0">
                <a:solidFill>
                  <a:schemeClr val="bg2"/>
                </a:solidFill>
              </a:rPr>
              <a:t> ורבה בר רב </a:t>
            </a:r>
            <a:r>
              <a:rPr lang="he-IL" dirty="0" err="1" smtClean="0">
                <a:solidFill>
                  <a:schemeClr val="bg2"/>
                </a:solidFill>
              </a:rPr>
              <a:t>הונא</a:t>
            </a:r>
            <a:r>
              <a:rPr lang="he-IL" dirty="0" smtClean="0">
                <a:solidFill>
                  <a:schemeClr val="bg2"/>
                </a:solidFill>
              </a:rPr>
              <a:t> </a:t>
            </a:r>
            <a:r>
              <a:rPr lang="he-IL" dirty="0" err="1" smtClean="0">
                <a:solidFill>
                  <a:schemeClr val="bg2"/>
                </a:solidFill>
              </a:rPr>
              <a:t>דאמרי</a:t>
            </a:r>
            <a:r>
              <a:rPr lang="he-IL" dirty="0" smtClean="0">
                <a:solidFill>
                  <a:schemeClr val="bg2"/>
                </a:solidFill>
              </a:rPr>
              <a:t> </a:t>
            </a:r>
            <a:r>
              <a:rPr lang="he-IL" dirty="0" err="1" smtClean="0">
                <a:solidFill>
                  <a:schemeClr val="bg2"/>
                </a:solidFill>
              </a:rPr>
              <a:t>תרוייהו</a:t>
            </a:r>
            <a:r>
              <a:rPr lang="he-IL" dirty="0" smtClean="0">
                <a:solidFill>
                  <a:schemeClr val="bg2"/>
                </a:solidFill>
              </a:rPr>
              <a:t>: </a:t>
            </a:r>
            <a:r>
              <a:rPr lang="he-IL" b="1" dirty="0" smtClean="0">
                <a:solidFill>
                  <a:schemeClr val="bg2"/>
                </a:solidFill>
              </a:rPr>
              <a:t>כנגד שלש השבתות שבתורה </a:t>
            </a:r>
            <a:r>
              <a:rPr lang="he-IL" dirty="0" smtClean="0">
                <a:solidFill>
                  <a:schemeClr val="bg2"/>
                </a:solidFill>
              </a:rPr>
              <a:t>לא יראה לך חמץ ולא יראה לך שאר, שבעת ימים שאר לא ימצא בבתיכם, אך ביום הראשון תשביתו שאר מבתיכם.. </a:t>
            </a:r>
          </a:p>
          <a:p>
            <a:pPr algn="r" rtl="1">
              <a:buFont typeface="Arial" pitchFamily="34" charset="0"/>
              <a:buAutoNum type="arabicPeriod"/>
            </a:pPr>
            <a:endParaRPr lang="he-IL" dirty="0" smtClean="0">
              <a:solidFill>
                <a:schemeClr val="bg2"/>
              </a:solidFill>
            </a:endParaRPr>
          </a:p>
          <a:p>
            <a:pPr algn="r" rtl="1">
              <a:buFont typeface="Arial" pitchFamily="34" charset="0"/>
              <a:buAutoNum type="arabicPeriod"/>
            </a:pPr>
            <a:r>
              <a:rPr lang="he-IL" dirty="0" err="1" smtClean="0">
                <a:solidFill>
                  <a:schemeClr val="bg2"/>
                </a:solidFill>
              </a:rPr>
              <a:t>מתיב</a:t>
            </a:r>
            <a:r>
              <a:rPr lang="he-IL" dirty="0" smtClean="0">
                <a:solidFill>
                  <a:schemeClr val="bg2"/>
                </a:solidFill>
              </a:rPr>
              <a:t> רב יוסף: </a:t>
            </a:r>
            <a:r>
              <a:rPr lang="he-IL" b="1" dirty="0" smtClean="0">
                <a:solidFill>
                  <a:schemeClr val="bg2"/>
                </a:solidFill>
              </a:rPr>
              <a:t>רבי יהודה אומר: כל שלא בדק באחד משלשה פרקים הללו - שוב אינו בודק. </a:t>
            </a:r>
            <a:r>
              <a:rPr lang="he-IL" b="1" dirty="0" err="1" smtClean="0">
                <a:solidFill>
                  <a:schemeClr val="bg2"/>
                </a:solidFill>
              </a:rPr>
              <a:t>אלמא</a:t>
            </a:r>
            <a:r>
              <a:rPr lang="he-IL" b="1" dirty="0" smtClean="0">
                <a:solidFill>
                  <a:schemeClr val="bg2"/>
                </a:solidFill>
              </a:rPr>
              <a:t>: בשוב אינו בודק הוא </a:t>
            </a:r>
            <a:r>
              <a:rPr lang="he-IL" b="1" dirty="0" err="1" smtClean="0">
                <a:solidFill>
                  <a:schemeClr val="bg2"/>
                </a:solidFill>
              </a:rPr>
              <a:t>דפליגי</a:t>
            </a:r>
            <a:r>
              <a:rPr lang="he-IL" b="1" dirty="0" smtClean="0">
                <a:solidFill>
                  <a:schemeClr val="bg2"/>
                </a:solidFill>
              </a:rPr>
              <a:t>! </a:t>
            </a:r>
            <a:r>
              <a:rPr lang="he-IL" dirty="0" smtClean="0">
                <a:solidFill>
                  <a:schemeClr val="bg2"/>
                </a:solidFill>
              </a:rPr>
              <a:t>- אלא: רבי יהודה </a:t>
            </a:r>
            <a:r>
              <a:rPr lang="he-IL" dirty="0" err="1" smtClean="0">
                <a:solidFill>
                  <a:schemeClr val="bg2"/>
                </a:solidFill>
              </a:rPr>
              <a:t>נמי</a:t>
            </a:r>
            <a:r>
              <a:rPr lang="he-IL" dirty="0" smtClean="0">
                <a:solidFill>
                  <a:schemeClr val="bg2"/>
                </a:solidFill>
              </a:rPr>
              <a:t> אם לא בדק </a:t>
            </a:r>
            <a:r>
              <a:rPr lang="he-IL" dirty="0" err="1" smtClean="0">
                <a:solidFill>
                  <a:schemeClr val="bg2"/>
                </a:solidFill>
              </a:rPr>
              <a:t>קאמר</a:t>
            </a:r>
            <a:r>
              <a:rPr lang="he-IL" dirty="0" smtClean="0">
                <a:solidFill>
                  <a:schemeClr val="bg2"/>
                </a:solidFill>
              </a:rPr>
              <a:t>, </a:t>
            </a:r>
            <a:r>
              <a:rPr lang="he-IL" dirty="0" err="1" smtClean="0">
                <a:solidFill>
                  <a:schemeClr val="bg2"/>
                </a:solidFill>
              </a:rPr>
              <a:t>והכא</a:t>
            </a:r>
            <a:r>
              <a:rPr lang="he-IL" dirty="0" smtClean="0">
                <a:solidFill>
                  <a:schemeClr val="bg2"/>
                </a:solidFill>
              </a:rPr>
              <a:t> בהא </a:t>
            </a:r>
            <a:r>
              <a:rPr lang="he-IL" dirty="0" err="1" smtClean="0">
                <a:solidFill>
                  <a:schemeClr val="bg2"/>
                </a:solidFill>
              </a:rPr>
              <a:t>קמיפלגי</a:t>
            </a:r>
            <a:r>
              <a:rPr lang="he-IL" dirty="0" smtClean="0">
                <a:solidFill>
                  <a:schemeClr val="bg2"/>
                </a:solidFill>
              </a:rPr>
              <a:t>, מר סבר: מקמי </a:t>
            </a:r>
            <a:r>
              <a:rPr lang="he-IL" dirty="0" err="1" smtClean="0">
                <a:solidFill>
                  <a:schemeClr val="bg2"/>
                </a:solidFill>
              </a:rPr>
              <a:t>איסורא</a:t>
            </a:r>
            <a:r>
              <a:rPr lang="he-IL" dirty="0" smtClean="0">
                <a:solidFill>
                  <a:schemeClr val="bg2"/>
                </a:solidFill>
              </a:rPr>
              <a:t> - אין, בתר </a:t>
            </a:r>
            <a:r>
              <a:rPr lang="he-IL" dirty="0" err="1" smtClean="0">
                <a:solidFill>
                  <a:schemeClr val="bg2"/>
                </a:solidFill>
              </a:rPr>
              <a:t>איסורא</a:t>
            </a:r>
            <a:r>
              <a:rPr lang="he-IL" dirty="0" smtClean="0">
                <a:solidFill>
                  <a:schemeClr val="bg2"/>
                </a:solidFill>
              </a:rPr>
              <a:t> - לא, גזירה דילמא אתי למיכל מיניה. ורבנן סברי: לא </a:t>
            </a:r>
            <a:r>
              <a:rPr lang="he-IL" dirty="0" err="1" smtClean="0">
                <a:solidFill>
                  <a:schemeClr val="bg2"/>
                </a:solidFill>
              </a:rPr>
              <a:t>גזרינן</a:t>
            </a:r>
            <a:r>
              <a:rPr lang="he-IL" dirty="0" smtClean="0">
                <a:solidFill>
                  <a:schemeClr val="bg2"/>
                </a:solidFill>
              </a:rPr>
              <a:t>. </a:t>
            </a:r>
            <a:endParaRPr lang="he-IL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1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93BFCDB3-13C4-4D69-848D-3F1F4D6B8F4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מלבן 2"/>
          <p:cNvSpPr/>
          <p:nvPr/>
        </p:nvSpPr>
        <p:spPr>
          <a:xfrm>
            <a:off x="2857500" y="0"/>
            <a:ext cx="933450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4" name="Picture 2" descr="A picture containing clock&#10;&#10;Description automatically generated">
            <a:extLst>
              <a:ext uri="{FF2B5EF4-FFF2-40B4-BE49-F238E27FC236}">
                <a16:creationId xmlns:a16="http://schemas.microsoft.com/office/drawing/2014/main" id="{F5D4C728-B81E-4483-A5AD-3DBAD15BCCC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Texturizer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375566" y="211900"/>
            <a:ext cx="3626644" cy="1712150"/>
          </a:xfrm>
          <a:prstGeom prst="rect">
            <a:avLst/>
          </a:prstGeom>
        </p:spPr>
      </p:pic>
      <p:sp>
        <p:nvSpPr>
          <p:cNvPr id="20" name="כותרת 1"/>
          <p:cNvSpPr txBox="1">
            <a:spLocks/>
          </p:cNvSpPr>
          <p:nvPr/>
        </p:nvSpPr>
        <p:spPr>
          <a:xfrm>
            <a:off x="3265792" y="609600"/>
            <a:ext cx="8596668" cy="1320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he-IL" b="1" smtClean="0"/>
              <a:t>הבנת המחלוקת: </a:t>
            </a:r>
            <a:br>
              <a:rPr lang="he-IL" b="1" smtClean="0"/>
            </a:br>
            <a:r>
              <a:rPr lang="he-IL" b="1" smtClean="0"/>
              <a:t>הטוויסט של התלמוד הבבלי... </a:t>
            </a:r>
            <a:endParaRPr lang="he-IL" b="1"/>
          </a:p>
        </p:txBody>
      </p:sp>
      <p:sp>
        <p:nvSpPr>
          <p:cNvPr id="21" name="מציין מיקום טקסט 2"/>
          <p:cNvSpPr txBox="1">
            <a:spLocks/>
          </p:cNvSpPr>
          <p:nvPr/>
        </p:nvSpPr>
        <p:spPr>
          <a:xfrm>
            <a:off x="3264203" y="2160983"/>
            <a:ext cx="4185623" cy="576262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e-IL" b="1" dirty="0" smtClean="0"/>
              <a:t>העמדת הבבלי את המחלוקת</a:t>
            </a:r>
            <a:endParaRPr lang="he-IL" b="1" dirty="0"/>
          </a:p>
        </p:txBody>
      </p:sp>
      <p:sp>
        <p:nvSpPr>
          <p:cNvPr id="22" name="מציין מיקום תוכן 3"/>
          <p:cNvSpPr txBox="1">
            <a:spLocks/>
          </p:cNvSpPr>
          <p:nvPr/>
        </p:nvSpPr>
        <p:spPr>
          <a:xfrm>
            <a:off x="3264203" y="2737245"/>
            <a:ext cx="4185623" cy="330411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buFont typeface="Wingdings" panose="05000000000000000000" pitchFamily="2" charset="2"/>
              <a:buChar char="q"/>
            </a:pPr>
            <a:r>
              <a:rPr lang="he-IL" b="1" dirty="0" smtClean="0">
                <a:solidFill>
                  <a:schemeClr val="bg2"/>
                </a:solidFill>
              </a:rPr>
              <a:t>מבחינה מעשית: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לרבי יהודה ולחכמים צריך לבדוק רק פעם אחת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המחלוקת האם מותר לבדוק אחרי זמן הביעור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he-IL" b="1" dirty="0" smtClean="0">
                <a:solidFill>
                  <a:schemeClr val="bg2"/>
                </a:solidFill>
              </a:rPr>
              <a:t>מבחינה למדנית: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לרבי יהודה וגם לחכמים אין מצוות "תשביתו" פוזיטיבית אלא רק קיום של "לא יראה ולא ימצא"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he-IL" b="1" dirty="0" smtClean="0">
                <a:solidFill>
                  <a:schemeClr val="bg2"/>
                </a:solidFill>
              </a:rPr>
              <a:t>מבחינה מהותית: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לרבי יהודה ולחכמים הבדיקה היא פרקטית לוודא שאין חמץ בבית </a:t>
            </a:r>
          </a:p>
          <a:p>
            <a:pPr marL="0" indent="0" algn="r" rtl="1">
              <a:buFont typeface="Arial" pitchFamily="34" charset="0"/>
              <a:buNone/>
            </a:pPr>
            <a:endParaRPr lang="he-IL" dirty="0">
              <a:solidFill>
                <a:schemeClr val="bg2"/>
              </a:solidFill>
            </a:endParaRPr>
          </a:p>
        </p:txBody>
      </p:sp>
      <p:sp>
        <p:nvSpPr>
          <p:cNvPr id="23" name="מציין מיקום טקסט 4"/>
          <p:cNvSpPr txBox="1">
            <a:spLocks/>
          </p:cNvSpPr>
          <p:nvPr/>
        </p:nvSpPr>
        <p:spPr>
          <a:xfrm>
            <a:off x="7676841" y="2160983"/>
            <a:ext cx="4185618" cy="576262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e-IL" b="1" dirty="0" smtClean="0"/>
              <a:t>פשט המחלוקת</a:t>
            </a:r>
            <a:endParaRPr lang="he-IL" b="1" dirty="0"/>
          </a:p>
        </p:txBody>
      </p:sp>
      <p:sp>
        <p:nvSpPr>
          <p:cNvPr id="24" name="מציין מיקום תוכן 5"/>
          <p:cNvSpPr txBox="1">
            <a:spLocks/>
          </p:cNvSpPr>
          <p:nvPr/>
        </p:nvSpPr>
        <p:spPr>
          <a:xfrm>
            <a:off x="7676842" y="2737245"/>
            <a:ext cx="4185617" cy="330411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buFont typeface="Wingdings" panose="05000000000000000000" pitchFamily="2" charset="2"/>
              <a:buChar char="q"/>
            </a:pPr>
            <a:r>
              <a:rPr lang="he-IL" b="1" dirty="0" smtClean="0">
                <a:solidFill>
                  <a:schemeClr val="bg2"/>
                </a:solidFill>
              </a:rPr>
              <a:t>מבחינה מעשית: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לרבי יהודה צריך לבדוק שלוש פעמים 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ולחכמים צריך לבדוק רק פעם אחת 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he-IL" b="1" dirty="0" smtClean="0">
                <a:solidFill>
                  <a:schemeClr val="bg2"/>
                </a:solidFill>
              </a:rPr>
              <a:t>מבחינה למדנית: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לרבי יהודה יש מצוות "תשביתו" פוזיטיבית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ולחכמים רק קיום של "לא יראה ולא ימצא"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he-IL" b="1" dirty="0" smtClean="0">
                <a:solidFill>
                  <a:schemeClr val="bg2"/>
                </a:solidFill>
              </a:rPr>
              <a:t>מבחינה מהותית: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לרבי יהודה הבדיקה איננה רק פרקטית אלא מעין "טקס" תודעתי לחמץ 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ולחכמים הבדיקה היא פרקטית לוודא שאין חמץ בבית</a:t>
            </a:r>
            <a:endParaRPr lang="he-IL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486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93BFCDB3-13C4-4D69-848D-3F1F4D6B8F4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מלבן 2"/>
          <p:cNvSpPr/>
          <p:nvPr/>
        </p:nvSpPr>
        <p:spPr>
          <a:xfrm>
            <a:off x="3082583" y="0"/>
            <a:ext cx="93345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>
              <a:solidFill>
                <a:schemeClr val="bg2"/>
              </a:solidFill>
            </a:endParaRPr>
          </a:p>
        </p:txBody>
      </p:sp>
      <p:pic>
        <p:nvPicPr>
          <p:cNvPr id="4" name="Picture 2" descr="A picture containing clock&#10;&#10;Description automatically generated">
            <a:extLst>
              <a:ext uri="{FF2B5EF4-FFF2-40B4-BE49-F238E27FC236}">
                <a16:creationId xmlns:a16="http://schemas.microsoft.com/office/drawing/2014/main" id="{F5D4C728-B81E-4483-A5AD-3DBAD15BCCC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Texturizer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318978" y="218250"/>
            <a:ext cx="3626644" cy="1712150"/>
          </a:xfrm>
          <a:prstGeom prst="rect">
            <a:avLst/>
          </a:prstGeom>
        </p:spPr>
      </p:pic>
      <p:sp>
        <p:nvSpPr>
          <p:cNvPr id="7" name="כותרת 1"/>
          <p:cNvSpPr txBox="1">
            <a:spLocks/>
          </p:cNvSpPr>
          <p:nvPr/>
        </p:nvSpPr>
        <p:spPr>
          <a:xfrm>
            <a:off x="3307666" y="659673"/>
            <a:ext cx="8596668" cy="1320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 rtl="1"/>
            <a:r>
              <a:rPr lang="he-IL" b="1" dirty="0" smtClean="0">
                <a:solidFill>
                  <a:schemeClr val="bg2"/>
                </a:solidFill>
              </a:rPr>
              <a:t>מחלוקת רבי יהודה וחכמים בעניין ביעור חמץ: </a:t>
            </a:r>
            <a:endParaRPr lang="he-IL" dirty="0">
              <a:solidFill>
                <a:schemeClr val="bg2"/>
              </a:solidFill>
            </a:endParaRPr>
          </a:p>
        </p:txBody>
      </p:sp>
      <p:sp>
        <p:nvSpPr>
          <p:cNvPr id="8" name="מציין מיקום תוכן 2"/>
          <p:cNvSpPr txBox="1">
            <a:spLocks/>
          </p:cNvSpPr>
          <p:nvPr/>
        </p:nvSpPr>
        <p:spPr>
          <a:xfrm>
            <a:off x="3082583" y="2148650"/>
            <a:ext cx="8596668" cy="3880773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he-IL" b="1" dirty="0" smtClean="0">
                <a:solidFill>
                  <a:schemeClr val="bg2"/>
                </a:solidFill>
              </a:rPr>
              <a:t>משנה מסכת פסחים פ"ב מ"א</a:t>
            </a:r>
          </a:p>
          <a:p>
            <a:pPr algn="ctr" rtl="1"/>
            <a:endParaRPr lang="he-IL" dirty="0" smtClean="0">
              <a:solidFill>
                <a:schemeClr val="bg2"/>
              </a:solidFill>
            </a:endParaRPr>
          </a:p>
          <a:p>
            <a:pPr marL="0" indent="0" algn="just" rtl="1">
              <a:buFont typeface="Arial" pitchFamily="34" charset="0"/>
              <a:buNone/>
            </a:pPr>
            <a:r>
              <a:rPr lang="he-IL" b="1" dirty="0" smtClean="0">
                <a:solidFill>
                  <a:schemeClr val="bg2"/>
                </a:solidFill>
              </a:rPr>
              <a:t>רבי יהודה אומר </a:t>
            </a:r>
          </a:p>
          <a:p>
            <a:pPr marL="0" indent="0" algn="just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אין ביעור חמץ אלא שריפה </a:t>
            </a:r>
          </a:p>
          <a:p>
            <a:pPr marL="0" indent="0" algn="just" rtl="1">
              <a:buFont typeface="Arial" pitchFamily="34" charset="0"/>
              <a:buNone/>
            </a:pPr>
            <a:r>
              <a:rPr lang="he-IL" b="1" dirty="0" smtClean="0">
                <a:solidFill>
                  <a:schemeClr val="bg2"/>
                </a:solidFill>
              </a:rPr>
              <a:t>וחכמים אומרים </a:t>
            </a:r>
          </a:p>
          <a:p>
            <a:pPr marL="0" indent="0" algn="just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אף </a:t>
            </a:r>
            <a:r>
              <a:rPr lang="he-IL" dirty="0" err="1" smtClean="0">
                <a:solidFill>
                  <a:schemeClr val="bg2"/>
                </a:solidFill>
              </a:rPr>
              <a:t>מפרר</a:t>
            </a:r>
            <a:r>
              <a:rPr lang="he-IL" dirty="0" smtClean="0">
                <a:solidFill>
                  <a:schemeClr val="bg2"/>
                </a:solidFill>
              </a:rPr>
              <a:t> וזורה לרוח או מטיל לים: </a:t>
            </a:r>
          </a:p>
          <a:p>
            <a:pPr marL="0" indent="0" algn="just" rtl="1">
              <a:buFont typeface="Arial" pitchFamily="34" charset="0"/>
              <a:buNone/>
            </a:pPr>
            <a:endParaRPr lang="he-IL" dirty="0" smtClean="0">
              <a:solidFill>
                <a:schemeClr val="bg2"/>
              </a:solidFill>
            </a:endParaRPr>
          </a:p>
          <a:p>
            <a:pPr marL="0" indent="0" algn="just" rtl="1">
              <a:buFont typeface="Arial" pitchFamily="34" charset="0"/>
              <a:buNone/>
            </a:pPr>
            <a:endParaRPr lang="he-IL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75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93BFCDB3-13C4-4D69-848D-3F1F4D6B8F4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מלבן 2"/>
          <p:cNvSpPr/>
          <p:nvPr/>
        </p:nvSpPr>
        <p:spPr>
          <a:xfrm>
            <a:off x="3687493" y="0"/>
            <a:ext cx="93345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>
              <a:solidFill>
                <a:schemeClr val="bg2"/>
              </a:solidFill>
            </a:endParaRPr>
          </a:p>
        </p:txBody>
      </p:sp>
      <p:pic>
        <p:nvPicPr>
          <p:cNvPr id="4" name="Picture 2" descr="A picture containing clock&#10;&#10;Description automatically generated">
            <a:extLst>
              <a:ext uri="{FF2B5EF4-FFF2-40B4-BE49-F238E27FC236}">
                <a16:creationId xmlns:a16="http://schemas.microsoft.com/office/drawing/2014/main" id="{F5D4C728-B81E-4483-A5AD-3DBAD15BCCC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Texturizer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5419" y="218250"/>
            <a:ext cx="3626644" cy="1712150"/>
          </a:xfrm>
          <a:prstGeom prst="rect">
            <a:avLst/>
          </a:prstGeom>
        </p:spPr>
      </p:pic>
      <p:sp>
        <p:nvSpPr>
          <p:cNvPr id="7" name="כותרת 1"/>
          <p:cNvSpPr txBox="1">
            <a:spLocks/>
          </p:cNvSpPr>
          <p:nvPr/>
        </p:nvSpPr>
        <p:spPr>
          <a:xfrm>
            <a:off x="3715956" y="609600"/>
            <a:ext cx="8596668" cy="13208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 rtl="1"/>
            <a:r>
              <a:rPr lang="he-IL" sz="4000" b="1" dirty="0" smtClean="0">
                <a:solidFill>
                  <a:schemeClr val="bg2"/>
                </a:solidFill>
              </a:rPr>
              <a:t>סוגית הבבלי על מחלוקת רבי יהודה וחכמים בביעור חמץ: </a:t>
            </a:r>
            <a:endParaRPr lang="he-IL" sz="4000" b="1" dirty="0">
              <a:solidFill>
                <a:schemeClr val="bg2"/>
              </a:solidFill>
            </a:endParaRPr>
          </a:p>
        </p:txBody>
      </p:sp>
      <p:sp>
        <p:nvSpPr>
          <p:cNvPr id="8" name="מציין מיקום תוכן 2"/>
          <p:cNvSpPr txBox="1">
            <a:spLocks/>
          </p:cNvSpPr>
          <p:nvPr/>
        </p:nvSpPr>
        <p:spPr>
          <a:xfrm>
            <a:off x="3715956" y="2160589"/>
            <a:ext cx="8596668" cy="3880773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he-IL" b="1" dirty="0" smtClean="0">
                <a:solidFill>
                  <a:schemeClr val="bg2"/>
                </a:solidFill>
              </a:rPr>
              <a:t>תלמוד בבלי מסכת פסחים דף </a:t>
            </a:r>
            <a:r>
              <a:rPr lang="he-IL" b="1" dirty="0" err="1" smtClean="0">
                <a:solidFill>
                  <a:schemeClr val="bg2"/>
                </a:solidFill>
              </a:rPr>
              <a:t>כז</a:t>
            </a:r>
            <a:r>
              <a:rPr lang="he-IL" b="1" dirty="0" smtClean="0">
                <a:solidFill>
                  <a:schemeClr val="bg2"/>
                </a:solidFill>
              </a:rPr>
              <a:t> עמוד ב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תניא, אמר רבי יהודה: אין ביעור חמץ אלא שריפה. 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והדין נותן: ומה נותר שאינו בבל יראה ובל ימצא - טעון שריפה,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 חמץ שישנו בבל יראה ובל ימצא - לא כל שכן שטעון שריפה? </a:t>
            </a:r>
          </a:p>
          <a:p>
            <a:pPr marL="0" indent="0" algn="r" rtl="1">
              <a:buFont typeface="Arial" pitchFamily="34" charset="0"/>
              <a:buNone/>
            </a:pPr>
            <a:endParaRPr lang="he-IL" dirty="0" smtClean="0">
              <a:solidFill>
                <a:schemeClr val="bg2"/>
              </a:solidFill>
            </a:endParaRPr>
          </a:p>
          <a:p>
            <a:pPr marL="0" indent="0" algn="r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אמרו לו: כל דין שאתה דן </a:t>
            </a:r>
            <a:r>
              <a:rPr lang="he-IL" dirty="0" err="1" smtClean="0">
                <a:solidFill>
                  <a:schemeClr val="bg2"/>
                </a:solidFill>
              </a:rPr>
              <a:t>תחלתו</a:t>
            </a:r>
            <a:r>
              <a:rPr lang="he-IL" dirty="0" smtClean="0">
                <a:solidFill>
                  <a:schemeClr val="bg2"/>
                </a:solidFill>
              </a:rPr>
              <a:t> להחמיר וסופו להקל - אינו דין. 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לא מצא עצים </a:t>
            </a:r>
            <a:r>
              <a:rPr lang="he-IL" dirty="0" err="1" smtClean="0">
                <a:solidFill>
                  <a:schemeClr val="bg2"/>
                </a:solidFill>
              </a:rPr>
              <a:t>לשורפו</a:t>
            </a:r>
            <a:r>
              <a:rPr lang="he-IL" dirty="0" smtClean="0">
                <a:solidFill>
                  <a:schemeClr val="bg2"/>
                </a:solidFill>
              </a:rPr>
              <a:t> - יהא יושב ובטל? 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והתורה אמרה תשביתו שאר מבתיכם - בכל דבר שאתה יכול להשביתו </a:t>
            </a:r>
            <a:endParaRPr lang="he-IL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98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93BFCDB3-13C4-4D69-848D-3F1F4D6B8F4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מלבן 2"/>
          <p:cNvSpPr/>
          <p:nvPr/>
        </p:nvSpPr>
        <p:spPr>
          <a:xfrm>
            <a:off x="3032976" y="0"/>
            <a:ext cx="93345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>
              <a:solidFill>
                <a:schemeClr val="bg2"/>
              </a:solidFill>
            </a:endParaRPr>
          </a:p>
        </p:txBody>
      </p:sp>
      <p:pic>
        <p:nvPicPr>
          <p:cNvPr id="4" name="Picture 2" descr="A picture containing clock&#10;&#10;Description automatically generated">
            <a:extLst>
              <a:ext uri="{FF2B5EF4-FFF2-40B4-BE49-F238E27FC236}">
                <a16:creationId xmlns:a16="http://schemas.microsoft.com/office/drawing/2014/main" id="{F5D4C728-B81E-4483-A5AD-3DBAD15BCCC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Texturizer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296834" y="218250"/>
            <a:ext cx="3626644" cy="1712150"/>
          </a:xfrm>
          <a:prstGeom prst="rect">
            <a:avLst/>
          </a:prstGeom>
        </p:spPr>
      </p:pic>
      <p:sp>
        <p:nvSpPr>
          <p:cNvPr id="9" name="כותרת 1"/>
          <p:cNvSpPr txBox="1">
            <a:spLocks/>
          </p:cNvSpPr>
          <p:nvPr/>
        </p:nvSpPr>
        <p:spPr>
          <a:xfrm>
            <a:off x="3329810" y="609600"/>
            <a:ext cx="8596668" cy="1320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 rtl="1"/>
            <a:r>
              <a:rPr lang="he-IL" b="1" dirty="0" smtClean="0">
                <a:solidFill>
                  <a:schemeClr val="bg2"/>
                </a:solidFill>
              </a:rPr>
              <a:t>משנה: </a:t>
            </a:r>
          </a:p>
          <a:p>
            <a:pPr algn="ctr" rtl="1"/>
            <a:r>
              <a:rPr lang="he-IL" b="1" dirty="0" smtClean="0">
                <a:solidFill>
                  <a:schemeClr val="bg2"/>
                </a:solidFill>
              </a:rPr>
              <a:t>איך מתמודדים עם החמץ? </a:t>
            </a:r>
            <a:endParaRPr lang="he-IL" b="1" dirty="0">
              <a:solidFill>
                <a:schemeClr val="bg2"/>
              </a:solidFill>
            </a:endParaRPr>
          </a:p>
        </p:txBody>
      </p:sp>
      <p:sp>
        <p:nvSpPr>
          <p:cNvPr id="10" name="מציין מיקום תוכן 2"/>
          <p:cNvSpPr txBox="1">
            <a:spLocks/>
          </p:cNvSpPr>
          <p:nvPr/>
        </p:nvSpPr>
        <p:spPr>
          <a:xfrm>
            <a:off x="3167318" y="2145324"/>
            <a:ext cx="8596668" cy="38841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Font typeface="Arial" pitchFamily="34" charset="0"/>
              <a:buNone/>
            </a:pPr>
            <a:endParaRPr lang="he-IL" dirty="0" smtClean="0">
              <a:solidFill>
                <a:schemeClr val="bg2"/>
              </a:solidFill>
            </a:endParaRPr>
          </a:p>
          <a:p>
            <a:pPr algn="r" rtl="1">
              <a:buFont typeface="Wingdings" panose="05000000000000000000" pitchFamily="2" charset="2"/>
              <a:buChar char="q"/>
            </a:pPr>
            <a:r>
              <a:rPr lang="he-IL" u="sng" dirty="0" smtClean="0">
                <a:solidFill>
                  <a:schemeClr val="bg2"/>
                </a:solidFill>
              </a:rPr>
              <a:t>משנה מסכת פסחים פ"א מ"א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אור לארבעה עשר </a:t>
            </a:r>
            <a:r>
              <a:rPr lang="he-IL" b="1" dirty="0" smtClean="0">
                <a:solidFill>
                  <a:schemeClr val="bg2"/>
                </a:solidFill>
              </a:rPr>
              <a:t>בודקים</a:t>
            </a:r>
            <a:r>
              <a:rPr lang="he-IL" dirty="0" smtClean="0">
                <a:solidFill>
                  <a:schemeClr val="bg2"/>
                </a:solidFill>
              </a:rPr>
              <a:t> את החמץ לאור הנר </a:t>
            </a:r>
          </a:p>
          <a:p>
            <a:pPr marL="0" indent="0" algn="r" rtl="1">
              <a:buFont typeface="Arial" pitchFamily="34" charset="0"/>
              <a:buNone/>
            </a:pPr>
            <a:endParaRPr lang="he-IL" dirty="0" smtClean="0">
              <a:solidFill>
                <a:schemeClr val="bg2"/>
              </a:solidFill>
            </a:endParaRPr>
          </a:p>
          <a:p>
            <a:pPr algn="r" rtl="1">
              <a:buFont typeface="Wingdings" panose="05000000000000000000" pitchFamily="2" charset="2"/>
              <a:buChar char="q"/>
            </a:pPr>
            <a:r>
              <a:rPr lang="he-IL" u="sng" dirty="0" smtClean="0">
                <a:solidFill>
                  <a:schemeClr val="bg2"/>
                </a:solidFill>
              </a:rPr>
              <a:t>משנה מסכת פסחים פ"ב מ"א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רבי יהודה אומר אין </a:t>
            </a:r>
            <a:r>
              <a:rPr lang="he-IL" b="1" dirty="0" smtClean="0">
                <a:solidFill>
                  <a:schemeClr val="bg2"/>
                </a:solidFill>
              </a:rPr>
              <a:t>ביעור חמץ </a:t>
            </a:r>
            <a:r>
              <a:rPr lang="he-IL" dirty="0" smtClean="0">
                <a:solidFill>
                  <a:schemeClr val="bg2"/>
                </a:solidFill>
              </a:rPr>
              <a:t>אלא שריפה וחכמים אומרים אף </a:t>
            </a:r>
            <a:r>
              <a:rPr lang="he-IL" dirty="0" err="1" smtClean="0">
                <a:solidFill>
                  <a:schemeClr val="bg2"/>
                </a:solidFill>
              </a:rPr>
              <a:t>מפרר</a:t>
            </a:r>
            <a:r>
              <a:rPr lang="he-IL" dirty="0" smtClean="0">
                <a:solidFill>
                  <a:schemeClr val="bg2"/>
                </a:solidFill>
              </a:rPr>
              <a:t> וזורה לרוח או מטיל לים: </a:t>
            </a:r>
          </a:p>
          <a:p>
            <a:pPr marL="0" indent="0" algn="r" rtl="1">
              <a:buFont typeface="Arial" pitchFamily="34" charset="0"/>
              <a:buNone/>
            </a:pPr>
            <a:endParaRPr lang="he-IL" dirty="0" smtClean="0">
              <a:solidFill>
                <a:schemeClr val="bg2"/>
              </a:solidFill>
            </a:endParaRPr>
          </a:p>
          <a:p>
            <a:pPr algn="r" rtl="1">
              <a:buFont typeface="Wingdings" panose="05000000000000000000" pitchFamily="2" charset="2"/>
              <a:buChar char="q"/>
            </a:pPr>
            <a:r>
              <a:rPr lang="he-IL" u="sng" dirty="0" smtClean="0">
                <a:solidFill>
                  <a:schemeClr val="bg2"/>
                </a:solidFill>
              </a:rPr>
              <a:t>משנה מסכת פסחים פ"ג מ"ז</a:t>
            </a:r>
          </a:p>
          <a:p>
            <a:pPr marL="0" indent="0" algn="r" rtl="1">
              <a:buFont typeface="Arial" pitchFamily="34" charset="0"/>
              <a:buNone/>
            </a:pPr>
            <a:r>
              <a:rPr lang="he-IL" dirty="0" smtClean="0">
                <a:solidFill>
                  <a:schemeClr val="bg2"/>
                </a:solidFill>
              </a:rPr>
              <a:t>ההולך לשחוט את פסחו ולמול את בנו ולאכול סעודת אירוסין בבית חמיו ונזכר שיש לו חמץ בתוך ביתו אם יכול לחזור ולבער ולחזור למצותו יחזור ויבער </a:t>
            </a:r>
            <a:r>
              <a:rPr lang="he-IL" b="1" dirty="0" smtClean="0">
                <a:solidFill>
                  <a:schemeClr val="bg2"/>
                </a:solidFill>
              </a:rPr>
              <a:t>ואם לאו מבטלו בלבו </a:t>
            </a:r>
            <a:endParaRPr lang="he-IL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52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93BFCDB3-13C4-4D69-848D-3F1F4D6B8F4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מלבן 2"/>
          <p:cNvSpPr/>
          <p:nvPr/>
        </p:nvSpPr>
        <p:spPr>
          <a:xfrm>
            <a:off x="3032976" y="0"/>
            <a:ext cx="93345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 b="1" dirty="0" smtClean="0">
              <a:solidFill>
                <a:schemeClr val="bg2"/>
              </a:solidFill>
            </a:endParaRPr>
          </a:p>
          <a:p>
            <a:pPr algn="ctr" rtl="1"/>
            <a:endParaRPr lang="he-IL" b="1" dirty="0">
              <a:solidFill>
                <a:schemeClr val="bg2"/>
              </a:solidFill>
            </a:endParaRPr>
          </a:p>
          <a:p>
            <a:pPr algn="ctr" rtl="1"/>
            <a:endParaRPr lang="he-IL" b="1" dirty="0" smtClean="0">
              <a:solidFill>
                <a:schemeClr val="bg2"/>
              </a:solidFill>
            </a:endParaRPr>
          </a:p>
          <a:p>
            <a:pPr algn="ctr" rtl="1"/>
            <a:endParaRPr lang="he-IL" b="1" dirty="0">
              <a:solidFill>
                <a:schemeClr val="bg2"/>
              </a:solidFill>
            </a:endParaRPr>
          </a:p>
          <a:p>
            <a:pPr algn="ctr" rtl="1"/>
            <a:r>
              <a:rPr lang="he-IL" b="1" u="sng" dirty="0" smtClean="0">
                <a:solidFill>
                  <a:schemeClr val="bg2"/>
                </a:solidFill>
              </a:rPr>
              <a:t>תלמוד </a:t>
            </a:r>
            <a:r>
              <a:rPr lang="he-IL" b="1" u="sng" dirty="0">
                <a:solidFill>
                  <a:schemeClr val="bg2"/>
                </a:solidFill>
              </a:rPr>
              <a:t>בבלי מסכת פסחים דף ד </a:t>
            </a:r>
            <a:r>
              <a:rPr lang="he-IL" b="1" u="sng" dirty="0" smtClean="0">
                <a:solidFill>
                  <a:schemeClr val="bg2"/>
                </a:solidFill>
              </a:rPr>
              <a:t>ע"א ע"ב</a:t>
            </a:r>
            <a:endParaRPr lang="he-IL" b="1" u="sng" dirty="0">
              <a:solidFill>
                <a:schemeClr val="bg2"/>
              </a:solidFill>
            </a:endParaRPr>
          </a:p>
          <a:p>
            <a:pPr algn="just" rtl="1"/>
            <a:endParaRPr lang="he-IL" dirty="0" smtClean="0">
              <a:solidFill>
                <a:schemeClr val="bg2"/>
              </a:solidFill>
            </a:endParaRPr>
          </a:p>
          <a:p>
            <a:pPr algn="just" rtl="1"/>
            <a:r>
              <a:rPr lang="he-IL" dirty="0" err="1" smtClean="0">
                <a:solidFill>
                  <a:schemeClr val="bg2"/>
                </a:solidFill>
              </a:rPr>
              <a:t>בעו</a:t>
            </a:r>
            <a:r>
              <a:rPr lang="he-IL" dirty="0" smtClean="0">
                <a:solidFill>
                  <a:schemeClr val="bg2"/>
                </a:solidFill>
              </a:rPr>
              <a:t> </a:t>
            </a:r>
            <a:r>
              <a:rPr lang="he-IL" dirty="0">
                <a:solidFill>
                  <a:schemeClr val="bg2"/>
                </a:solidFill>
              </a:rPr>
              <a:t>מיניה מרב נחמן בר יצחק: </a:t>
            </a:r>
            <a:endParaRPr lang="he-IL" dirty="0" smtClean="0">
              <a:solidFill>
                <a:schemeClr val="bg2"/>
              </a:solidFill>
            </a:endParaRPr>
          </a:p>
          <a:p>
            <a:pPr algn="just" rtl="1"/>
            <a:r>
              <a:rPr lang="he-IL" dirty="0" smtClean="0">
                <a:solidFill>
                  <a:schemeClr val="bg2"/>
                </a:solidFill>
              </a:rPr>
              <a:t>המשכיר </a:t>
            </a:r>
            <a:r>
              <a:rPr lang="he-IL" dirty="0">
                <a:solidFill>
                  <a:schemeClr val="bg2"/>
                </a:solidFill>
              </a:rPr>
              <a:t>בית </a:t>
            </a:r>
            <a:r>
              <a:rPr lang="he-IL" dirty="0" err="1">
                <a:solidFill>
                  <a:schemeClr val="bg2"/>
                </a:solidFill>
              </a:rPr>
              <a:t>לחבירו</a:t>
            </a:r>
            <a:r>
              <a:rPr lang="he-IL" dirty="0">
                <a:solidFill>
                  <a:schemeClr val="bg2"/>
                </a:solidFill>
              </a:rPr>
              <a:t> בארבעה עשר, חזקתו בדוק או אין חזקתו בדוק? </a:t>
            </a:r>
            <a:endParaRPr lang="he-IL" dirty="0" smtClean="0">
              <a:solidFill>
                <a:schemeClr val="bg2"/>
              </a:solidFill>
            </a:endParaRPr>
          </a:p>
          <a:p>
            <a:pPr algn="just" rtl="1"/>
            <a:r>
              <a:rPr lang="he-IL" dirty="0" smtClean="0">
                <a:solidFill>
                  <a:schemeClr val="bg2"/>
                </a:solidFill>
              </a:rPr>
              <a:t>למאי </a:t>
            </a:r>
            <a:r>
              <a:rPr lang="he-IL" dirty="0">
                <a:solidFill>
                  <a:schemeClr val="bg2"/>
                </a:solidFill>
              </a:rPr>
              <a:t>נפקא מינה? - </a:t>
            </a:r>
            <a:r>
              <a:rPr lang="he-IL" dirty="0" err="1">
                <a:solidFill>
                  <a:schemeClr val="bg2"/>
                </a:solidFill>
              </a:rPr>
              <a:t>לישייליה</a:t>
            </a:r>
            <a:r>
              <a:rPr lang="he-IL" dirty="0">
                <a:solidFill>
                  <a:schemeClr val="bg2"/>
                </a:solidFill>
              </a:rPr>
              <a:t>! </a:t>
            </a:r>
            <a:endParaRPr lang="he-IL" dirty="0" smtClean="0">
              <a:solidFill>
                <a:schemeClr val="bg2"/>
              </a:solidFill>
            </a:endParaRPr>
          </a:p>
          <a:p>
            <a:pPr algn="just" rtl="1"/>
            <a:r>
              <a:rPr lang="he-IL" dirty="0" smtClean="0">
                <a:solidFill>
                  <a:schemeClr val="bg2"/>
                </a:solidFill>
              </a:rPr>
              <a:t>דליתיה </a:t>
            </a:r>
            <a:r>
              <a:rPr lang="he-IL" dirty="0" err="1">
                <a:solidFill>
                  <a:schemeClr val="bg2"/>
                </a:solidFill>
              </a:rPr>
              <a:t>להאי</a:t>
            </a:r>
            <a:r>
              <a:rPr lang="he-IL" dirty="0">
                <a:solidFill>
                  <a:schemeClr val="bg2"/>
                </a:solidFill>
              </a:rPr>
              <a:t> </a:t>
            </a:r>
            <a:r>
              <a:rPr lang="he-IL" dirty="0" err="1">
                <a:solidFill>
                  <a:schemeClr val="bg2"/>
                </a:solidFill>
              </a:rPr>
              <a:t>דלשיוליה</a:t>
            </a:r>
            <a:r>
              <a:rPr lang="he-IL" dirty="0">
                <a:solidFill>
                  <a:schemeClr val="bg2"/>
                </a:solidFill>
              </a:rPr>
              <a:t>, </a:t>
            </a:r>
            <a:r>
              <a:rPr lang="he-IL" dirty="0" err="1">
                <a:solidFill>
                  <a:schemeClr val="bg2"/>
                </a:solidFill>
              </a:rPr>
              <a:t>לאטרוחי</a:t>
            </a:r>
            <a:r>
              <a:rPr lang="he-IL" dirty="0">
                <a:solidFill>
                  <a:schemeClr val="bg2"/>
                </a:solidFill>
              </a:rPr>
              <a:t> </a:t>
            </a:r>
            <a:r>
              <a:rPr lang="he-IL" dirty="0" err="1">
                <a:solidFill>
                  <a:schemeClr val="bg2"/>
                </a:solidFill>
              </a:rPr>
              <a:t>להאי</a:t>
            </a:r>
            <a:r>
              <a:rPr lang="he-IL" dirty="0">
                <a:solidFill>
                  <a:schemeClr val="bg2"/>
                </a:solidFill>
              </a:rPr>
              <a:t> מאי? </a:t>
            </a:r>
            <a:r>
              <a:rPr lang="he-IL" dirty="0" smtClean="0">
                <a:solidFill>
                  <a:schemeClr val="bg2"/>
                </a:solidFill>
              </a:rPr>
              <a:t>– </a:t>
            </a:r>
            <a:endParaRPr lang="he-IL" dirty="0">
              <a:solidFill>
                <a:schemeClr val="bg2"/>
              </a:solidFill>
            </a:endParaRPr>
          </a:p>
          <a:p>
            <a:pPr algn="just" rtl="1"/>
            <a:r>
              <a:rPr lang="he-IL" dirty="0" smtClean="0">
                <a:solidFill>
                  <a:schemeClr val="bg2"/>
                </a:solidFill>
              </a:rPr>
              <a:t>אמר </a:t>
            </a:r>
            <a:r>
              <a:rPr lang="he-IL" dirty="0">
                <a:solidFill>
                  <a:schemeClr val="bg2"/>
                </a:solidFill>
              </a:rPr>
              <a:t>להו רב נחמן בר יצחק, </a:t>
            </a:r>
            <a:r>
              <a:rPr lang="he-IL" dirty="0" err="1">
                <a:solidFill>
                  <a:schemeClr val="bg2"/>
                </a:solidFill>
              </a:rPr>
              <a:t>תניתוה</a:t>
            </a:r>
            <a:r>
              <a:rPr lang="he-IL" dirty="0">
                <a:solidFill>
                  <a:schemeClr val="bg2"/>
                </a:solidFill>
              </a:rPr>
              <a:t>: </a:t>
            </a:r>
            <a:r>
              <a:rPr lang="he-IL" dirty="0" err="1">
                <a:solidFill>
                  <a:schemeClr val="bg2"/>
                </a:solidFill>
              </a:rPr>
              <a:t>הכל</a:t>
            </a:r>
            <a:r>
              <a:rPr lang="he-IL" dirty="0">
                <a:solidFill>
                  <a:schemeClr val="bg2"/>
                </a:solidFill>
              </a:rPr>
              <a:t> נאמנים על ביעור חמץ, אפילו נשים אפילו עבדים אפילו קטנים. מאי טעמא </a:t>
            </a:r>
            <a:r>
              <a:rPr lang="he-IL" dirty="0" smtClean="0">
                <a:solidFill>
                  <a:schemeClr val="bg2"/>
                </a:solidFill>
              </a:rPr>
              <a:t>מהימני?...</a:t>
            </a:r>
          </a:p>
          <a:p>
            <a:pPr algn="just" rtl="1"/>
            <a:endParaRPr lang="he-IL" dirty="0" smtClean="0">
              <a:solidFill>
                <a:schemeClr val="bg2"/>
              </a:solidFill>
            </a:endParaRPr>
          </a:p>
          <a:p>
            <a:pPr algn="just" rtl="1"/>
            <a:r>
              <a:rPr lang="he-IL" dirty="0" smtClean="0">
                <a:solidFill>
                  <a:schemeClr val="bg2"/>
                </a:solidFill>
              </a:rPr>
              <a:t>לא</a:t>
            </a:r>
            <a:r>
              <a:rPr lang="he-IL" dirty="0">
                <a:solidFill>
                  <a:schemeClr val="bg2"/>
                </a:solidFill>
              </a:rPr>
              <a:t>, לעולם אימא לך חזקתו בדוק, </a:t>
            </a:r>
            <a:endParaRPr lang="he-IL" dirty="0" smtClean="0">
              <a:solidFill>
                <a:schemeClr val="bg2"/>
              </a:solidFill>
            </a:endParaRPr>
          </a:p>
          <a:p>
            <a:pPr algn="just" rtl="1"/>
            <a:r>
              <a:rPr lang="he-IL" dirty="0" err="1" smtClean="0">
                <a:solidFill>
                  <a:schemeClr val="bg2"/>
                </a:solidFill>
              </a:rPr>
              <a:t>והכא</a:t>
            </a:r>
            <a:r>
              <a:rPr lang="he-IL" dirty="0" smtClean="0">
                <a:solidFill>
                  <a:schemeClr val="bg2"/>
                </a:solidFill>
              </a:rPr>
              <a:t> </a:t>
            </a:r>
            <a:r>
              <a:rPr lang="he-IL" dirty="0">
                <a:solidFill>
                  <a:schemeClr val="bg2"/>
                </a:solidFill>
              </a:rPr>
              <a:t>במאי עסקינן - </a:t>
            </a:r>
            <a:r>
              <a:rPr lang="he-IL" dirty="0" err="1">
                <a:solidFill>
                  <a:schemeClr val="bg2"/>
                </a:solidFill>
              </a:rPr>
              <a:t>דמוחזק</a:t>
            </a:r>
            <a:r>
              <a:rPr lang="he-IL" dirty="0">
                <a:solidFill>
                  <a:schemeClr val="bg2"/>
                </a:solidFill>
              </a:rPr>
              <a:t> לן דלא בדק, וקאמרי הני </a:t>
            </a:r>
            <a:r>
              <a:rPr lang="he-IL" dirty="0" err="1">
                <a:solidFill>
                  <a:schemeClr val="bg2"/>
                </a:solidFill>
              </a:rPr>
              <a:t>בדקיניה</a:t>
            </a:r>
            <a:r>
              <a:rPr lang="he-IL" dirty="0">
                <a:solidFill>
                  <a:schemeClr val="bg2"/>
                </a:solidFill>
              </a:rPr>
              <a:t>. </a:t>
            </a:r>
            <a:endParaRPr lang="he-IL" dirty="0" smtClean="0">
              <a:solidFill>
                <a:schemeClr val="bg2"/>
              </a:solidFill>
            </a:endParaRPr>
          </a:p>
          <a:p>
            <a:pPr algn="just" rtl="1"/>
            <a:r>
              <a:rPr lang="he-IL" dirty="0" smtClean="0">
                <a:solidFill>
                  <a:schemeClr val="bg2"/>
                </a:solidFill>
              </a:rPr>
              <a:t>מהו </a:t>
            </a:r>
            <a:r>
              <a:rPr lang="he-IL" dirty="0" err="1">
                <a:solidFill>
                  <a:schemeClr val="bg2"/>
                </a:solidFill>
              </a:rPr>
              <a:t>דתימא</a:t>
            </a:r>
            <a:r>
              <a:rPr lang="he-IL" dirty="0">
                <a:solidFill>
                  <a:schemeClr val="bg2"/>
                </a:solidFill>
              </a:rPr>
              <a:t>: לא </a:t>
            </a:r>
            <a:r>
              <a:rPr lang="he-IL" dirty="0" err="1">
                <a:solidFill>
                  <a:schemeClr val="bg2"/>
                </a:solidFill>
              </a:rPr>
              <a:t>להימנינהו</a:t>
            </a:r>
            <a:r>
              <a:rPr lang="he-IL" dirty="0">
                <a:solidFill>
                  <a:schemeClr val="bg2"/>
                </a:solidFill>
              </a:rPr>
              <a:t> </a:t>
            </a:r>
            <a:r>
              <a:rPr lang="he-IL" dirty="0" smtClean="0">
                <a:solidFill>
                  <a:schemeClr val="bg2"/>
                </a:solidFill>
              </a:rPr>
              <a:t>רבנן?</a:t>
            </a:r>
          </a:p>
          <a:p>
            <a:pPr algn="just" rtl="1"/>
            <a:r>
              <a:rPr lang="he-IL" dirty="0" err="1" smtClean="0">
                <a:solidFill>
                  <a:schemeClr val="bg2"/>
                </a:solidFill>
              </a:rPr>
              <a:t>קא</a:t>
            </a:r>
            <a:r>
              <a:rPr lang="he-IL" dirty="0" smtClean="0">
                <a:solidFill>
                  <a:schemeClr val="bg2"/>
                </a:solidFill>
              </a:rPr>
              <a:t> </a:t>
            </a:r>
            <a:r>
              <a:rPr lang="he-IL" dirty="0">
                <a:solidFill>
                  <a:schemeClr val="bg2"/>
                </a:solidFill>
              </a:rPr>
              <a:t>משמע לן: </a:t>
            </a:r>
            <a:r>
              <a:rPr lang="he-IL" b="1" dirty="0">
                <a:solidFill>
                  <a:schemeClr val="bg2"/>
                </a:solidFill>
              </a:rPr>
              <a:t>כיון </a:t>
            </a:r>
            <a:r>
              <a:rPr lang="he-IL" b="1" dirty="0" err="1">
                <a:solidFill>
                  <a:schemeClr val="bg2"/>
                </a:solidFill>
              </a:rPr>
              <a:t>דבדיקת</a:t>
            </a:r>
            <a:r>
              <a:rPr lang="he-IL" b="1" dirty="0">
                <a:solidFill>
                  <a:schemeClr val="bg2"/>
                </a:solidFill>
              </a:rPr>
              <a:t> חמץ מדרבנן הוא, </a:t>
            </a:r>
            <a:r>
              <a:rPr lang="he-IL" b="1" dirty="0" err="1">
                <a:solidFill>
                  <a:schemeClr val="bg2"/>
                </a:solidFill>
              </a:rPr>
              <a:t>דמדאורייתא</a:t>
            </a:r>
            <a:r>
              <a:rPr lang="he-IL" b="1" dirty="0">
                <a:solidFill>
                  <a:schemeClr val="bg2"/>
                </a:solidFill>
              </a:rPr>
              <a:t> בביטול בעלמא סגי ליה </a:t>
            </a:r>
            <a:r>
              <a:rPr lang="he-IL" dirty="0" smtClean="0">
                <a:solidFill>
                  <a:schemeClr val="bg2"/>
                </a:solidFill>
              </a:rPr>
              <a:t>– </a:t>
            </a:r>
          </a:p>
          <a:p>
            <a:pPr algn="just" rtl="1"/>
            <a:r>
              <a:rPr lang="he-IL" dirty="0" err="1" smtClean="0">
                <a:solidFill>
                  <a:schemeClr val="bg2"/>
                </a:solidFill>
              </a:rPr>
              <a:t>הימנוהו</a:t>
            </a:r>
            <a:r>
              <a:rPr lang="he-IL" dirty="0" smtClean="0">
                <a:solidFill>
                  <a:schemeClr val="bg2"/>
                </a:solidFill>
              </a:rPr>
              <a:t> </a:t>
            </a:r>
            <a:r>
              <a:rPr lang="he-IL" dirty="0">
                <a:solidFill>
                  <a:schemeClr val="bg2"/>
                </a:solidFill>
              </a:rPr>
              <a:t>רבנן בדרבנן.  - </a:t>
            </a:r>
          </a:p>
        </p:txBody>
      </p:sp>
      <p:pic>
        <p:nvPicPr>
          <p:cNvPr id="4" name="Picture 2" descr="A picture containing clock&#10;&#10;Description automatically generated">
            <a:extLst>
              <a:ext uri="{FF2B5EF4-FFF2-40B4-BE49-F238E27FC236}">
                <a16:creationId xmlns:a16="http://schemas.microsoft.com/office/drawing/2014/main" id="{F5D4C728-B81E-4483-A5AD-3DBAD15BCCC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Texturizer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296834" y="218250"/>
            <a:ext cx="3626644" cy="1712150"/>
          </a:xfrm>
          <a:prstGeom prst="rect">
            <a:avLst/>
          </a:prstGeom>
        </p:spPr>
      </p:pic>
      <p:sp>
        <p:nvSpPr>
          <p:cNvPr id="9" name="כותרת 1"/>
          <p:cNvSpPr txBox="1">
            <a:spLocks/>
          </p:cNvSpPr>
          <p:nvPr/>
        </p:nvSpPr>
        <p:spPr>
          <a:xfrm>
            <a:off x="3329810" y="609600"/>
            <a:ext cx="8596668" cy="83233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 rtl="1"/>
            <a:r>
              <a:rPr lang="he-IL" b="1" dirty="0" smtClean="0">
                <a:solidFill>
                  <a:schemeClr val="bg2"/>
                </a:solidFill>
              </a:rPr>
              <a:t>גמרא: איך מתמודדים עם החמץ? </a:t>
            </a:r>
            <a:endParaRPr lang="he-IL" b="1" dirty="0">
              <a:solidFill>
                <a:schemeClr val="bg2"/>
              </a:solidFill>
            </a:endParaRPr>
          </a:p>
        </p:txBody>
      </p:sp>
      <p:sp>
        <p:nvSpPr>
          <p:cNvPr id="10" name="מציין מיקום תוכן 2"/>
          <p:cNvSpPr txBox="1">
            <a:spLocks/>
          </p:cNvSpPr>
          <p:nvPr/>
        </p:nvSpPr>
        <p:spPr>
          <a:xfrm>
            <a:off x="3167318" y="2145324"/>
            <a:ext cx="8596668" cy="3884100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Font typeface="Arial" pitchFamily="34" charset="0"/>
              <a:buNone/>
            </a:pPr>
            <a:endParaRPr lang="he-IL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591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93BFCDB3-13C4-4D69-848D-3F1F4D6B8F4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מלבן 2"/>
          <p:cNvSpPr/>
          <p:nvPr/>
        </p:nvSpPr>
        <p:spPr>
          <a:xfrm>
            <a:off x="2857500" y="0"/>
            <a:ext cx="933450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4" name="Picture 2" descr="A picture containing clock&#10;&#10;Description automatically generated">
            <a:extLst>
              <a:ext uri="{FF2B5EF4-FFF2-40B4-BE49-F238E27FC236}">
                <a16:creationId xmlns:a16="http://schemas.microsoft.com/office/drawing/2014/main" id="{F5D4C728-B81E-4483-A5AD-3DBAD15BCCC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Texturizer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375566" y="211900"/>
            <a:ext cx="3626644" cy="1712150"/>
          </a:xfrm>
          <a:prstGeom prst="rect">
            <a:avLst/>
          </a:prstGeom>
        </p:spPr>
      </p:pic>
      <p:sp>
        <p:nvSpPr>
          <p:cNvPr id="15" name="כותרת 1"/>
          <p:cNvSpPr txBox="1">
            <a:spLocks/>
          </p:cNvSpPr>
          <p:nvPr/>
        </p:nvSpPr>
        <p:spPr>
          <a:xfrm>
            <a:off x="3153248" y="609600"/>
            <a:ext cx="8596668" cy="1320800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he-IL" b="1" smtClean="0"/>
              <a:t>סיכום פער משנה וגמרא: </a:t>
            </a:r>
            <a:br>
              <a:rPr lang="he-IL" b="1" smtClean="0"/>
            </a:br>
            <a:r>
              <a:rPr lang="he-IL" b="1" smtClean="0"/>
              <a:t>איך מתמודדים עם החמץ? </a:t>
            </a:r>
            <a:endParaRPr lang="he-IL" b="1"/>
          </a:p>
        </p:txBody>
      </p:sp>
      <p:sp>
        <p:nvSpPr>
          <p:cNvPr id="16" name="מציין מיקום טקסט 2"/>
          <p:cNvSpPr txBox="1">
            <a:spLocks/>
          </p:cNvSpPr>
          <p:nvPr/>
        </p:nvSpPr>
        <p:spPr>
          <a:xfrm>
            <a:off x="3151659" y="2160983"/>
            <a:ext cx="4185623" cy="576262"/>
          </a:xfrm>
          <a:prstGeom prst="rect">
            <a:avLst/>
          </a:prstGeom>
          <a:solidFill>
            <a:srgbClr val="543456"/>
          </a:solidFill>
        </p:spPr>
        <p:txBody>
          <a:bodyPr/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buNone/>
            </a:pPr>
            <a:r>
              <a:rPr lang="he-IL" sz="2400" b="1" smtClean="0"/>
              <a:t>גמרא</a:t>
            </a:r>
            <a:endParaRPr lang="he-IL" sz="2400" b="1" dirty="0"/>
          </a:p>
        </p:txBody>
      </p:sp>
      <p:sp>
        <p:nvSpPr>
          <p:cNvPr id="17" name="מציין מיקום תוכן 3"/>
          <p:cNvSpPr txBox="1">
            <a:spLocks/>
          </p:cNvSpPr>
          <p:nvPr/>
        </p:nvSpPr>
        <p:spPr>
          <a:xfrm>
            <a:off x="3151659" y="2737245"/>
            <a:ext cx="4185623" cy="330411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/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endParaRPr lang="he-IL" dirty="0" smtClean="0">
              <a:solidFill>
                <a:schemeClr val="bg2"/>
              </a:solidFill>
            </a:endParaRPr>
          </a:p>
          <a:p>
            <a:pPr algn="ctr" rtl="1"/>
            <a:r>
              <a:rPr lang="he-IL" dirty="0" smtClean="0">
                <a:solidFill>
                  <a:schemeClr val="bg2"/>
                </a:solidFill>
              </a:rPr>
              <a:t>דרך המלך להתמודדות עם החמץ:</a:t>
            </a:r>
          </a:p>
          <a:p>
            <a:pPr marL="0" indent="0" algn="ctr" rtl="1">
              <a:buFont typeface="Arial" pitchFamily="34" charset="0"/>
              <a:buNone/>
            </a:pPr>
            <a:r>
              <a:rPr lang="he-IL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ביטול</a:t>
            </a:r>
          </a:p>
          <a:p>
            <a:pPr marL="0" indent="0" algn="ctr" rtl="1">
              <a:buFont typeface="Arial" pitchFamily="34" charset="0"/>
              <a:buNone/>
            </a:pPr>
            <a:endParaRPr lang="he-IL" dirty="0" smtClean="0">
              <a:solidFill>
                <a:schemeClr val="bg2"/>
              </a:solidFill>
            </a:endParaRPr>
          </a:p>
          <a:p>
            <a:pPr algn="ctr" rtl="1"/>
            <a:r>
              <a:rPr lang="he-IL" dirty="0" smtClean="0">
                <a:solidFill>
                  <a:schemeClr val="bg2"/>
                </a:solidFill>
              </a:rPr>
              <a:t>מדרבנן התמודדות עם החמץ:</a:t>
            </a:r>
          </a:p>
          <a:p>
            <a:pPr marL="0" indent="0" algn="ctr" rtl="1">
              <a:buFont typeface="Arial" pitchFamily="34" charset="0"/>
              <a:buNone/>
            </a:pPr>
            <a:r>
              <a:rPr lang="he-IL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בדיקה וביעור</a:t>
            </a:r>
          </a:p>
          <a:p>
            <a:pPr marL="0" indent="0" algn="r" rtl="1">
              <a:buFont typeface="Arial" pitchFamily="34" charset="0"/>
              <a:buNone/>
            </a:pPr>
            <a:endParaRPr lang="he-IL" dirty="0">
              <a:solidFill>
                <a:schemeClr val="bg2"/>
              </a:solidFill>
            </a:endParaRPr>
          </a:p>
        </p:txBody>
      </p:sp>
      <p:sp>
        <p:nvSpPr>
          <p:cNvPr id="18" name="מציין מיקום טקסט 4"/>
          <p:cNvSpPr txBox="1">
            <a:spLocks/>
          </p:cNvSpPr>
          <p:nvPr/>
        </p:nvSpPr>
        <p:spPr>
          <a:xfrm>
            <a:off x="7564297" y="2160983"/>
            <a:ext cx="4185618" cy="576262"/>
          </a:xfrm>
          <a:prstGeom prst="rect">
            <a:avLst/>
          </a:prstGeom>
          <a:solidFill>
            <a:srgbClr val="543456"/>
          </a:solidFill>
        </p:spPr>
        <p:txBody>
          <a:bodyPr/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buNone/>
            </a:pPr>
            <a:r>
              <a:rPr lang="he-IL" sz="2400" b="1" smtClean="0"/>
              <a:t>משנה</a:t>
            </a:r>
            <a:endParaRPr lang="he-IL" sz="2400" b="1" dirty="0"/>
          </a:p>
        </p:txBody>
      </p:sp>
      <p:sp>
        <p:nvSpPr>
          <p:cNvPr id="19" name="מציין מיקום תוכן 5"/>
          <p:cNvSpPr txBox="1">
            <a:spLocks/>
          </p:cNvSpPr>
          <p:nvPr/>
        </p:nvSpPr>
        <p:spPr>
          <a:xfrm>
            <a:off x="7564298" y="2737245"/>
            <a:ext cx="4185617" cy="330411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/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endParaRPr lang="he-IL" dirty="0" smtClean="0">
              <a:solidFill>
                <a:schemeClr val="bg2"/>
              </a:solidFill>
            </a:endParaRPr>
          </a:p>
          <a:p>
            <a:pPr algn="ctr" rtl="1"/>
            <a:r>
              <a:rPr lang="he-IL" dirty="0" smtClean="0">
                <a:solidFill>
                  <a:schemeClr val="bg2"/>
                </a:solidFill>
              </a:rPr>
              <a:t>דרך המלך להתמודדות עם החמץ: </a:t>
            </a:r>
          </a:p>
          <a:p>
            <a:pPr marL="0" indent="0" algn="ctr" rtl="1">
              <a:buFont typeface="Arial" pitchFamily="34" charset="0"/>
              <a:buNone/>
            </a:pPr>
            <a:r>
              <a:rPr lang="he-IL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בדיקה וביעור</a:t>
            </a:r>
          </a:p>
          <a:p>
            <a:pPr marL="0" indent="0" algn="ctr" rtl="1">
              <a:buFont typeface="Arial" pitchFamily="34" charset="0"/>
              <a:buNone/>
            </a:pPr>
            <a:endParaRPr lang="he-IL" dirty="0" smtClean="0">
              <a:solidFill>
                <a:schemeClr val="bg2"/>
              </a:solidFill>
            </a:endParaRPr>
          </a:p>
          <a:p>
            <a:pPr algn="ctr" rtl="1"/>
            <a:r>
              <a:rPr lang="he-IL" dirty="0" smtClean="0">
                <a:solidFill>
                  <a:schemeClr val="bg2"/>
                </a:solidFill>
              </a:rPr>
              <a:t>בדיעבד התמודדות עם החמץ</a:t>
            </a:r>
          </a:p>
          <a:p>
            <a:pPr marL="0" indent="0" algn="ctr" rtl="1">
              <a:buFont typeface="Arial" pitchFamily="34" charset="0"/>
              <a:buNone/>
            </a:pPr>
            <a:r>
              <a:rPr lang="he-IL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ביטול</a:t>
            </a:r>
            <a:endParaRPr lang="he-IL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458958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סבון">
  <a:themeElements>
    <a:clrScheme name="Custom 1">
      <a:dk1>
        <a:sysClr val="windowText" lastClr="000000"/>
      </a:dk1>
      <a:lt1>
        <a:sysClr val="window" lastClr="FFFFFF"/>
      </a:lt1>
      <a:dk2>
        <a:srgbClr val="543456"/>
      </a:dk2>
      <a:lt2>
        <a:srgbClr val="E3DED1"/>
      </a:lt2>
      <a:accent1>
        <a:srgbClr val="298F7A"/>
      </a:accent1>
      <a:accent2>
        <a:srgbClr val="A773AA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החמץ כיצר הרע חנה" id="{6AC3E54A-D52C-4329-B8E4-70F70779CD33}" vid="{35690A0A-7F70-478C-B77F-13CE8C9547C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6987172F-0C00-4D87-923A-2FB42107E3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3821B79-AD0B-4D14-A179-D860A55FA06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758583-3BF2-49DD-B2F1-0E7456A4E134}">
  <ds:schemaRefs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16c05727-aa75-4e4a-9b5f-8a80a1165891"/>
    <ds:schemaRef ds:uri="71af3243-3dd4-4a8d-8c0d-dd76da1f02a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החמץ כיצר הרע חנה</Template>
  <TotalTime>0</TotalTime>
  <Words>782</Words>
  <Application>Microsoft Office PowerPoint</Application>
  <PresentationFormat>מסך רחב</PresentationFormat>
  <Paragraphs>107</Paragraphs>
  <Slides>10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Gisha</vt:lpstr>
      <vt:lpstr>Wingdings</vt:lpstr>
      <vt:lpstr>סבון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2020-03-29T23:11:38Z</dcterms:created>
  <dcterms:modified xsi:type="dcterms:W3CDTF">2021-03-22T18:20:28Z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