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8" r:id="rId4"/>
  </p:sldMasterIdLst>
  <p:notesMasterIdLst>
    <p:notesMasterId r:id="rId19"/>
  </p:notesMasterIdLst>
  <p:handoutMasterIdLst>
    <p:handoutMasterId r:id="rId20"/>
  </p:handoutMasterIdLst>
  <p:sldIdLst>
    <p:sldId id="256" r:id="rId5"/>
    <p:sldId id="440" r:id="rId6"/>
    <p:sldId id="465" r:id="rId7"/>
    <p:sldId id="481" r:id="rId8"/>
    <p:sldId id="443" r:id="rId9"/>
    <p:sldId id="467" r:id="rId10"/>
    <p:sldId id="475" r:id="rId11"/>
    <p:sldId id="469" r:id="rId12"/>
    <p:sldId id="477" r:id="rId13"/>
    <p:sldId id="478" r:id="rId14"/>
    <p:sldId id="464" r:id="rId15"/>
    <p:sldId id="482" r:id="rId16"/>
    <p:sldId id="480" r:id="rId17"/>
    <p:sldId id="26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7871"/>
    <a:srgbClr val="FFFFFF"/>
    <a:srgbClr val="02B28C"/>
    <a:srgbClr val="543456"/>
    <a:srgbClr val="ACC0C2"/>
    <a:srgbClr val="A773AA"/>
    <a:srgbClr val="66CAB8"/>
    <a:srgbClr val="DAC9DB"/>
    <a:srgbClr val="FF7C80"/>
    <a:srgbClr val="298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80556" autoAdjust="0"/>
  </p:normalViewPr>
  <p:slideViewPr>
    <p:cSldViewPr snapToGrid="0">
      <p:cViewPr varScale="1">
        <p:scale>
          <a:sx n="77" d="100"/>
          <a:sy n="77" d="100"/>
        </p:scale>
        <p:origin x="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CBFE67-C3E4-404C-8704-61457E1770C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35B01572-510E-4B51-9B7C-405F685CBD59}">
      <dgm:prSet phldrT="[טקסט]"/>
      <dgm:spPr>
        <a:solidFill>
          <a:srgbClr val="FF0000"/>
        </a:solidFill>
      </dgm:spPr>
      <dgm:t>
        <a:bodyPr/>
        <a:lstStyle/>
        <a:p>
          <a:pPr rtl="1"/>
          <a:r>
            <a:rPr lang="he-IL" dirty="0"/>
            <a:t>רב </a:t>
          </a:r>
          <a:r>
            <a:rPr lang="he-IL" dirty="0" err="1"/>
            <a:t>פפא</a:t>
          </a:r>
          <a:endParaRPr lang="he-IL" dirty="0"/>
        </a:p>
      </dgm:t>
    </dgm:pt>
    <dgm:pt modelId="{615F49C1-B2C5-498A-855C-12317EE0AF61}" type="parTrans" cxnId="{A0CF0854-D2C5-4A75-A70F-12BF7C155DDF}">
      <dgm:prSet/>
      <dgm:spPr/>
      <dgm:t>
        <a:bodyPr/>
        <a:lstStyle/>
        <a:p>
          <a:pPr rtl="1"/>
          <a:endParaRPr lang="he-IL"/>
        </a:p>
      </dgm:t>
    </dgm:pt>
    <dgm:pt modelId="{386FEC01-E350-4C11-9770-7E1862605E8E}" type="sibTrans" cxnId="{A0CF0854-D2C5-4A75-A70F-12BF7C155DDF}">
      <dgm:prSet/>
      <dgm:spPr/>
      <dgm:t>
        <a:bodyPr/>
        <a:lstStyle/>
        <a:p>
          <a:pPr rtl="1"/>
          <a:endParaRPr lang="he-IL"/>
        </a:p>
      </dgm:t>
    </dgm:pt>
    <dgm:pt modelId="{D22610B1-37EC-41E6-B6CA-590E695CB93E}">
      <dgm:prSet phldrT="[טקסט]"/>
      <dgm:spPr/>
      <dgm:t>
        <a:bodyPr/>
        <a:lstStyle/>
        <a:p>
          <a:pPr rtl="1"/>
          <a:r>
            <a:rPr lang="he-IL" dirty="0"/>
            <a:t>שיטה שעקרונית </a:t>
          </a:r>
          <a:r>
            <a:rPr lang="he-IL" dirty="0" err="1"/>
            <a:t>קלב"מ</a:t>
          </a:r>
          <a:r>
            <a:rPr lang="he-IL" dirty="0"/>
            <a:t> חל גם בממון ומלקות  אלא שבמקרה זה נקודת החיוב לא חלה באותו רגע ולכן אין </a:t>
          </a:r>
          <a:r>
            <a:rPr lang="he-IL" dirty="0" err="1"/>
            <a:t>קלב"מ</a:t>
          </a:r>
          <a:endParaRPr lang="he-IL" dirty="0"/>
        </a:p>
      </dgm:t>
    </dgm:pt>
    <dgm:pt modelId="{4D93A170-3AAD-4480-8CB7-C439218E1C56}" type="parTrans" cxnId="{21440ABD-5F24-4F47-BF50-C5B0EAC2E6F0}">
      <dgm:prSet/>
      <dgm:spPr/>
      <dgm:t>
        <a:bodyPr/>
        <a:lstStyle/>
        <a:p>
          <a:pPr rtl="1"/>
          <a:endParaRPr lang="he-IL"/>
        </a:p>
      </dgm:t>
    </dgm:pt>
    <dgm:pt modelId="{EAA803E4-F738-40D7-B03F-A12317CF57F5}" type="sibTrans" cxnId="{21440ABD-5F24-4F47-BF50-C5B0EAC2E6F0}">
      <dgm:prSet/>
      <dgm:spPr/>
      <dgm:t>
        <a:bodyPr/>
        <a:lstStyle/>
        <a:p>
          <a:pPr rtl="1"/>
          <a:endParaRPr lang="he-IL"/>
        </a:p>
      </dgm:t>
    </dgm:pt>
    <dgm:pt modelId="{779E7A60-8E5F-4778-92F9-37169A088DDC}">
      <dgm:prSet phldrT="[טקסט]"/>
      <dgm:spPr>
        <a:solidFill>
          <a:srgbClr val="00B0F0"/>
        </a:solidFill>
      </dgm:spPr>
      <dgm:t>
        <a:bodyPr/>
        <a:lstStyle/>
        <a:p>
          <a:pPr rtl="1"/>
          <a:r>
            <a:rPr lang="he-IL" dirty="0"/>
            <a:t>רבא</a:t>
          </a:r>
        </a:p>
      </dgm:t>
    </dgm:pt>
    <dgm:pt modelId="{364EF21D-A147-4E6A-8E37-9D37DC2AC570}" type="parTrans" cxnId="{6FDA7CA7-EC72-4B86-AAE9-7C71424270C7}">
      <dgm:prSet/>
      <dgm:spPr/>
      <dgm:t>
        <a:bodyPr/>
        <a:lstStyle/>
        <a:p>
          <a:pPr rtl="1"/>
          <a:endParaRPr lang="he-IL"/>
        </a:p>
      </dgm:t>
    </dgm:pt>
    <dgm:pt modelId="{0CC8AC0C-92B8-4F7C-AB82-6A0353405A63}" type="sibTrans" cxnId="{6FDA7CA7-EC72-4B86-AAE9-7C71424270C7}">
      <dgm:prSet/>
      <dgm:spPr/>
      <dgm:t>
        <a:bodyPr/>
        <a:lstStyle/>
        <a:p>
          <a:pPr rtl="1"/>
          <a:endParaRPr lang="he-IL"/>
        </a:p>
      </dgm:t>
    </dgm:pt>
    <dgm:pt modelId="{7ED5B758-781B-435F-AAB1-D0088F381943}">
      <dgm:prSet phldrT="[טקסט]"/>
      <dgm:spPr/>
      <dgm:t>
        <a:bodyPr/>
        <a:lstStyle/>
        <a:p>
          <a:pPr rtl="1"/>
          <a:r>
            <a:rPr lang="he-IL" b="1" dirty="0"/>
            <a:t>לא ברור מה ההסבר בדבריו ומה הקשר לאתנן??</a:t>
          </a:r>
          <a:r>
            <a:rPr lang="he-IL" dirty="0"/>
            <a:t> </a:t>
          </a:r>
        </a:p>
      </dgm:t>
    </dgm:pt>
    <dgm:pt modelId="{A1B9C958-C79B-401B-A786-6125AA7A7078}" type="parTrans" cxnId="{05CD2203-DF70-458C-91CD-57DC0D068DDA}">
      <dgm:prSet/>
      <dgm:spPr/>
      <dgm:t>
        <a:bodyPr/>
        <a:lstStyle/>
        <a:p>
          <a:pPr rtl="1"/>
          <a:endParaRPr lang="he-IL"/>
        </a:p>
      </dgm:t>
    </dgm:pt>
    <dgm:pt modelId="{26D5DFF0-768B-44B2-9669-273D837201A1}" type="sibTrans" cxnId="{05CD2203-DF70-458C-91CD-57DC0D068DDA}">
      <dgm:prSet/>
      <dgm:spPr/>
      <dgm:t>
        <a:bodyPr/>
        <a:lstStyle/>
        <a:p>
          <a:pPr rtl="1"/>
          <a:endParaRPr lang="he-IL"/>
        </a:p>
      </dgm:t>
    </dgm:pt>
    <dgm:pt modelId="{31FF35B6-8E65-443D-A9F7-079E206707E3}">
      <dgm:prSet phldrT="[טקסט]"/>
      <dgm:spPr>
        <a:solidFill>
          <a:srgbClr val="00B050"/>
        </a:solidFill>
      </dgm:spPr>
      <dgm:t>
        <a:bodyPr/>
        <a:lstStyle/>
        <a:p>
          <a:pPr rtl="1"/>
          <a:r>
            <a:rPr lang="he-IL" dirty="0" err="1"/>
            <a:t>אביי</a:t>
          </a:r>
          <a:endParaRPr lang="he-IL" dirty="0"/>
        </a:p>
      </dgm:t>
    </dgm:pt>
    <dgm:pt modelId="{06AD1CC5-14A8-4713-AF4F-C745CE112819}" type="parTrans" cxnId="{58B167AF-8B77-42A2-92AB-F028D9C13EF9}">
      <dgm:prSet/>
      <dgm:spPr/>
      <dgm:t>
        <a:bodyPr/>
        <a:lstStyle/>
        <a:p>
          <a:pPr rtl="1"/>
          <a:endParaRPr lang="he-IL"/>
        </a:p>
      </dgm:t>
    </dgm:pt>
    <dgm:pt modelId="{533086F6-1E36-438D-A1FD-BBAE5924EF5C}" type="sibTrans" cxnId="{58B167AF-8B77-42A2-92AB-F028D9C13EF9}">
      <dgm:prSet/>
      <dgm:spPr/>
      <dgm:t>
        <a:bodyPr/>
        <a:lstStyle/>
        <a:p>
          <a:pPr rtl="1"/>
          <a:endParaRPr lang="he-IL"/>
        </a:p>
      </dgm:t>
    </dgm:pt>
    <dgm:pt modelId="{B3F0D8BE-B2C8-490C-AE31-52E8655AA430}">
      <dgm:prSet phldrT="[טקסט]"/>
      <dgm:spPr/>
      <dgm:t>
        <a:bodyPr/>
        <a:lstStyle/>
        <a:p>
          <a:pPr rtl="1"/>
          <a:r>
            <a:rPr lang="he-IL" dirty="0"/>
            <a:t>שיטה שאין דין </a:t>
          </a:r>
          <a:r>
            <a:rPr lang="he-IL" dirty="0" err="1"/>
            <a:t>קלב"מ</a:t>
          </a:r>
          <a:r>
            <a:rPr lang="he-IL" dirty="0"/>
            <a:t> במלקות וממון אלא רק במיתה וממון</a:t>
          </a:r>
        </a:p>
      </dgm:t>
    </dgm:pt>
    <dgm:pt modelId="{1B36A69C-FB64-42CD-B692-819F07A16E1A}" type="parTrans" cxnId="{41DBF60B-360A-4578-84FE-F0C45D07087A}">
      <dgm:prSet/>
      <dgm:spPr/>
      <dgm:t>
        <a:bodyPr/>
        <a:lstStyle/>
        <a:p>
          <a:pPr rtl="1"/>
          <a:endParaRPr lang="he-IL"/>
        </a:p>
      </dgm:t>
    </dgm:pt>
    <dgm:pt modelId="{E37A15AC-50C8-47C3-8F6C-857DA8D63DE8}" type="sibTrans" cxnId="{41DBF60B-360A-4578-84FE-F0C45D07087A}">
      <dgm:prSet/>
      <dgm:spPr/>
      <dgm:t>
        <a:bodyPr/>
        <a:lstStyle/>
        <a:p>
          <a:pPr rtl="1"/>
          <a:endParaRPr lang="he-IL"/>
        </a:p>
      </dgm:t>
    </dgm:pt>
    <dgm:pt modelId="{9A194C92-68B4-47E0-9613-C401B45E253F}" type="pres">
      <dgm:prSet presAssocID="{C6CBFE67-C3E4-404C-8704-61457E1770C4}" presName="Name0" presStyleCnt="0">
        <dgm:presLayoutVars>
          <dgm:dir/>
          <dgm:animLvl val="lvl"/>
          <dgm:resizeHandles val="exact"/>
        </dgm:presLayoutVars>
      </dgm:prSet>
      <dgm:spPr/>
    </dgm:pt>
    <dgm:pt modelId="{379D97E3-8467-4A12-BFF1-5739B32AC1A9}" type="pres">
      <dgm:prSet presAssocID="{35B01572-510E-4B51-9B7C-405F685CBD59}" presName="composite" presStyleCnt="0"/>
      <dgm:spPr/>
    </dgm:pt>
    <dgm:pt modelId="{4CBDB1EA-09C8-408B-8209-66D2166D542E}" type="pres">
      <dgm:prSet presAssocID="{35B01572-510E-4B51-9B7C-405F685CBD5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220C4529-4460-4437-8DE6-90C99756D7FD}" type="pres">
      <dgm:prSet presAssocID="{35B01572-510E-4B51-9B7C-405F685CBD59}" presName="desTx" presStyleLbl="alignAccFollowNode1" presStyleIdx="0" presStyleCnt="3">
        <dgm:presLayoutVars>
          <dgm:bulletEnabled val="1"/>
        </dgm:presLayoutVars>
      </dgm:prSet>
      <dgm:spPr/>
    </dgm:pt>
    <dgm:pt modelId="{0AEBDE98-1E14-44D6-80E7-C246B287A873}" type="pres">
      <dgm:prSet presAssocID="{386FEC01-E350-4C11-9770-7E1862605E8E}" presName="space" presStyleCnt="0"/>
      <dgm:spPr/>
    </dgm:pt>
    <dgm:pt modelId="{0C10BA56-C726-4FA8-B0C6-F1822258C021}" type="pres">
      <dgm:prSet presAssocID="{779E7A60-8E5F-4778-92F9-37169A088DDC}" presName="composite" presStyleCnt="0"/>
      <dgm:spPr/>
    </dgm:pt>
    <dgm:pt modelId="{1AF0EA64-6AC5-41F1-88FD-B4BA667A4285}" type="pres">
      <dgm:prSet presAssocID="{779E7A60-8E5F-4778-92F9-37169A088DD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B225F8A-B936-4ED0-BF4F-F79109399ECC}" type="pres">
      <dgm:prSet presAssocID="{779E7A60-8E5F-4778-92F9-37169A088DDC}" presName="desTx" presStyleLbl="alignAccFollowNode1" presStyleIdx="1" presStyleCnt="3">
        <dgm:presLayoutVars>
          <dgm:bulletEnabled val="1"/>
        </dgm:presLayoutVars>
      </dgm:prSet>
      <dgm:spPr/>
    </dgm:pt>
    <dgm:pt modelId="{2760FC2E-54F4-440D-8E63-2D4EDEC247E1}" type="pres">
      <dgm:prSet presAssocID="{0CC8AC0C-92B8-4F7C-AB82-6A0353405A63}" presName="space" presStyleCnt="0"/>
      <dgm:spPr/>
    </dgm:pt>
    <dgm:pt modelId="{C1719D7F-E80F-4A08-8CD9-4621C990BC5F}" type="pres">
      <dgm:prSet presAssocID="{31FF35B6-8E65-443D-A9F7-079E206707E3}" presName="composite" presStyleCnt="0"/>
      <dgm:spPr/>
    </dgm:pt>
    <dgm:pt modelId="{FEE156DB-BF2F-4A78-931F-BF867C01B1DB}" type="pres">
      <dgm:prSet presAssocID="{31FF35B6-8E65-443D-A9F7-079E206707E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80D388F-E26C-4A69-A935-2DA75A6D60ED}" type="pres">
      <dgm:prSet presAssocID="{31FF35B6-8E65-443D-A9F7-079E206707E3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5CD2203-DF70-458C-91CD-57DC0D068DDA}" srcId="{779E7A60-8E5F-4778-92F9-37169A088DDC}" destId="{7ED5B758-781B-435F-AAB1-D0088F381943}" srcOrd="0" destOrd="0" parTransId="{A1B9C958-C79B-401B-A786-6125AA7A7078}" sibTransId="{26D5DFF0-768B-44B2-9669-273D837201A1}"/>
    <dgm:cxn modelId="{41DBF60B-360A-4578-84FE-F0C45D07087A}" srcId="{31FF35B6-8E65-443D-A9F7-079E206707E3}" destId="{B3F0D8BE-B2C8-490C-AE31-52E8655AA430}" srcOrd="0" destOrd="0" parTransId="{1B36A69C-FB64-42CD-B692-819F07A16E1A}" sibTransId="{E37A15AC-50C8-47C3-8F6C-857DA8D63DE8}"/>
    <dgm:cxn modelId="{02F9A527-C6B8-4A4C-B419-7F4B7361B05E}" type="presOf" srcId="{D22610B1-37EC-41E6-B6CA-590E695CB93E}" destId="{220C4529-4460-4437-8DE6-90C99756D7FD}" srcOrd="0" destOrd="0" presId="urn:microsoft.com/office/officeart/2005/8/layout/hList1"/>
    <dgm:cxn modelId="{21C36131-AD20-4E51-92FC-843E3E574414}" type="presOf" srcId="{779E7A60-8E5F-4778-92F9-37169A088DDC}" destId="{1AF0EA64-6AC5-41F1-88FD-B4BA667A4285}" srcOrd="0" destOrd="0" presId="urn:microsoft.com/office/officeart/2005/8/layout/hList1"/>
    <dgm:cxn modelId="{67F65763-726C-49D6-A51D-211620A0B94B}" type="presOf" srcId="{C6CBFE67-C3E4-404C-8704-61457E1770C4}" destId="{9A194C92-68B4-47E0-9613-C401B45E253F}" srcOrd="0" destOrd="0" presId="urn:microsoft.com/office/officeart/2005/8/layout/hList1"/>
    <dgm:cxn modelId="{A0CF0854-D2C5-4A75-A70F-12BF7C155DDF}" srcId="{C6CBFE67-C3E4-404C-8704-61457E1770C4}" destId="{35B01572-510E-4B51-9B7C-405F685CBD59}" srcOrd="0" destOrd="0" parTransId="{615F49C1-B2C5-498A-855C-12317EE0AF61}" sibTransId="{386FEC01-E350-4C11-9770-7E1862605E8E}"/>
    <dgm:cxn modelId="{19096856-9F2E-4CF4-949D-E235FF630EF3}" type="presOf" srcId="{31FF35B6-8E65-443D-A9F7-079E206707E3}" destId="{FEE156DB-BF2F-4A78-931F-BF867C01B1DB}" srcOrd="0" destOrd="0" presId="urn:microsoft.com/office/officeart/2005/8/layout/hList1"/>
    <dgm:cxn modelId="{6FDA7CA7-EC72-4B86-AAE9-7C71424270C7}" srcId="{C6CBFE67-C3E4-404C-8704-61457E1770C4}" destId="{779E7A60-8E5F-4778-92F9-37169A088DDC}" srcOrd="1" destOrd="0" parTransId="{364EF21D-A147-4E6A-8E37-9D37DC2AC570}" sibTransId="{0CC8AC0C-92B8-4F7C-AB82-6A0353405A63}"/>
    <dgm:cxn modelId="{58B167AF-8B77-42A2-92AB-F028D9C13EF9}" srcId="{C6CBFE67-C3E4-404C-8704-61457E1770C4}" destId="{31FF35B6-8E65-443D-A9F7-079E206707E3}" srcOrd="2" destOrd="0" parTransId="{06AD1CC5-14A8-4713-AF4F-C745CE112819}" sibTransId="{533086F6-1E36-438D-A1FD-BBAE5924EF5C}"/>
    <dgm:cxn modelId="{21440ABD-5F24-4F47-BF50-C5B0EAC2E6F0}" srcId="{35B01572-510E-4B51-9B7C-405F685CBD59}" destId="{D22610B1-37EC-41E6-B6CA-590E695CB93E}" srcOrd="0" destOrd="0" parTransId="{4D93A170-3AAD-4480-8CB7-C439218E1C56}" sibTransId="{EAA803E4-F738-40D7-B03F-A12317CF57F5}"/>
    <dgm:cxn modelId="{35390BDA-D24A-488E-86ED-8141DA6C9749}" type="presOf" srcId="{7ED5B758-781B-435F-AAB1-D0088F381943}" destId="{CB225F8A-B936-4ED0-BF4F-F79109399ECC}" srcOrd="0" destOrd="0" presId="urn:microsoft.com/office/officeart/2005/8/layout/hList1"/>
    <dgm:cxn modelId="{869BC7DD-622A-4D91-8E54-ADE1D3C45ECD}" type="presOf" srcId="{B3F0D8BE-B2C8-490C-AE31-52E8655AA430}" destId="{180D388F-E26C-4A69-A935-2DA75A6D60ED}" srcOrd="0" destOrd="0" presId="urn:microsoft.com/office/officeart/2005/8/layout/hList1"/>
    <dgm:cxn modelId="{86E466F5-573D-4D08-AEF6-1BE148BA0BE3}" type="presOf" srcId="{35B01572-510E-4B51-9B7C-405F685CBD59}" destId="{4CBDB1EA-09C8-408B-8209-66D2166D542E}" srcOrd="0" destOrd="0" presId="urn:microsoft.com/office/officeart/2005/8/layout/hList1"/>
    <dgm:cxn modelId="{8FD4832F-91D2-4CA1-A327-72D829B0CEED}" type="presParOf" srcId="{9A194C92-68B4-47E0-9613-C401B45E253F}" destId="{379D97E3-8467-4A12-BFF1-5739B32AC1A9}" srcOrd="0" destOrd="0" presId="urn:microsoft.com/office/officeart/2005/8/layout/hList1"/>
    <dgm:cxn modelId="{FAD15861-9CC4-4126-8699-A9A6EB69C6DC}" type="presParOf" srcId="{379D97E3-8467-4A12-BFF1-5739B32AC1A9}" destId="{4CBDB1EA-09C8-408B-8209-66D2166D542E}" srcOrd="0" destOrd="0" presId="urn:microsoft.com/office/officeart/2005/8/layout/hList1"/>
    <dgm:cxn modelId="{B9C31681-06D5-49EA-B3D8-73591E261A44}" type="presParOf" srcId="{379D97E3-8467-4A12-BFF1-5739B32AC1A9}" destId="{220C4529-4460-4437-8DE6-90C99756D7FD}" srcOrd="1" destOrd="0" presId="urn:microsoft.com/office/officeart/2005/8/layout/hList1"/>
    <dgm:cxn modelId="{E1DC8145-5A25-4230-ABBD-DAA80573921F}" type="presParOf" srcId="{9A194C92-68B4-47E0-9613-C401B45E253F}" destId="{0AEBDE98-1E14-44D6-80E7-C246B287A873}" srcOrd="1" destOrd="0" presId="urn:microsoft.com/office/officeart/2005/8/layout/hList1"/>
    <dgm:cxn modelId="{018707C6-5863-433F-BFDD-DBF008B8B99D}" type="presParOf" srcId="{9A194C92-68B4-47E0-9613-C401B45E253F}" destId="{0C10BA56-C726-4FA8-B0C6-F1822258C021}" srcOrd="2" destOrd="0" presId="urn:microsoft.com/office/officeart/2005/8/layout/hList1"/>
    <dgm:cxn modelId="{A7780F36-CA70-4043-B16B-9033439AFF20}" type="presParOf" srcId="{0C10BA56-C726-4FA8-B0C6-F1822258C021}" destId="{1AF0EA64-6AC5-41F1-88FD-B4BA667A4285}" srcOrd="0" destOrd="0" presId="urn:microsoft.com/office/officeart/2005/8/layout/hList1"/>
    <dgm:cxn modelId="{3B147D97-70CC-49AA-A5AD-E8E7EDFCC534}" type="presParOf" srcId="{0C10BA56-C726-4FA8-B0C6-F1822258C021}" destId="{CB225F8A-B936-4ED0-BF4F-F79109399ECC}" srcOrd="1" destOrd="0" presId="urn:microsoft.com/office/officeart/2005/8/layout/hList1"/>
    <dgm:cxn modelId="{5751E7DB-A191-4422-A9BF-643097C3CAC0}" type="presParOf" srcId="{9A194C92-68B4-47E0-9613-C401B45E253F}" destId="{2760FC2E-54F4-440D-8E63-2D4EDEC247E1}" srcOrd="3" destOrd="0" presId="urn:microsoft.com/office/officeart/2005/8/layout/hList1"/>
    <dgm:cxn modelId="{211288F6-7C26-4359-9607-AF4D6509452E}" type="presParOf" srcId="{9A194C92-68B4-47E0-9613-C401B45E253F}" destId="{C1719D7F-E80F-4A08-8CD9-4621C990BC5F}" srcOrd="4" destOrd="0" presId="urn:microsoft.com/office/officeart/2005/8/layout/hList1"/>
    <dgm:cxn modelId="{DC3B4C12-7C20-48AE-99A5-484930F0DF05}" type="presParOf" srcId="{C1719D7F-E80F-4A08-8CD9-4621C990BC5F}" destId="{FEE156DB-BF2F-4A78-931F-BF867C01B1DB}" srcOrd="0" destOrd="0" presId="urn:microsoft.com/office/officeart/2005/8/layout/hList1"/>
    <dgm:cxn modelId="{F9497413-6415-40D1-903D-3830A006B6AF}" type="presParOf" srcId="{C1719D7F-E80F-4A08-8CD9-4621C990BC5F}" destId="{180D388F-E26C-4A69-A935-2DA75A6D60E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F37826-25C0-4AF8-AA16-D5E64247182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47702BD-BE5C-4D14-BDF9-E150BC07ECB0}">
      <dgm:prSet phldrT="[טקסט]"/>
      <dgm:spPr/>
      <dgm:t>
        <a:bodyPr/>
        <a:lstStyle/>
        <a:p>
          <a:pPr rtl="1"/>
          <a:r>
            <a:rPr lang="he-IL" dirty="0"/>
            <a:t>חובות ממוניים שאינן קנסות</a:t>
          </a:r>
        </a:p>
        <a:p>
          <a:pPr rtl="1"/>
          <a:r>
            <a:rPr lang="he-IL" dirty="0"/>
            <a:t>לפחות ביחס לחובות שהם: "מלווה שאינה כתובה בתורה"  כמו תשלומי הלוואה או חוזה </a:t>
          </a:r>
        </a:p>
        <a:p>
          <a:pPr rtl="1"/>
          <a:r>
            <a:rPr lang="he-IL" dirty="0"/>
            <a:t>לא נעלמים גם כשיש </a:t>
          </a:r>
          <a:r>
            <a:rPr lang="he-IL" dirty="0" err="1"/>
            <a:t>קלב"מ</a:t>
          </a:r>
          <a:r>
            <a:rPr lang="he-IL" dirty="0"/>
            <a:t>, אלא שבית הדין לא יכול לאכוף אותם</a:t>
          </a:r>
        </a:p>
      </dgm:t>
    </dgm:pt>
    <dgm:pt modelId="{77194009-40EF-40CB-AD3D-9AF2E31C3341}" type="parTrans" cxnId="{50197939-35D9-43CE-BC24-65CD5D1CBCD1}">
      <dgm:prSet/>
      <dgm:spPr/>
      <dgm:t>
        <a:bodyPr/>
        <a:lstStyle/>
        <a:p>
          <a:pPr rtl="1"/>
          <a:endParaRPr lang="he-IL"/>
        </a:p>
      </dgm:t>
    </dgm:pt>
    <dgm:pt modelId="{1D4A966D-F990-4B19-893D-2331D9548309}" type="sibTrans" cxnId="{50197939-35D9-43CE-BC24-65CD5D1CBCD1}">
      <dgm:prSet/>
      <dgm:spPr/>
      <dgm:t>
        <a:bodyPr/>
        <a:lstStyle/>
        <a:p>
          <a:pPr rtl="1"/>
          <a:endParaRPr lang="he-IL"/>
        </a:p>
      </dgm:t>
    </dgm:pt>
    <dgm:pt modelId="{F0A29FC9-5F23-4874-863D-4467A76E9B40}">
      <dgm:prSet phldrT="[טקסט]"/>
      <dgm:spPr/>
      <dgm:t>
        <a:bodyPr/>
        <a:lstStyle/>
        <a:p>
          <a:pPr rtl="1"/>
          <a:r>
            <a:rPr lang="he-IL" dirty="0" err="1"/>
            <a:t>נפק"מ</a:t>
          </a:r>
          <a:r>
            <a:rPr lang="he-IL" dirty="0"/>
            <a:t> למעשה:</a:t>
          </a:r>
          <a:br>
            <a:rPr lang="en-US" dirty="0"/>
          </a:br>
          <a:r>
            <a:rPr lang="he-IL" dirty="0"/>
            <a:t>1. האדם חייב לשלם את התשלום כדי לצאת ידי שמיים</a:t>
          </a:r>
        </a:p>
        <a:p>
          <a:pPr rtl="1"/>
          <a:r>
            <a:rPr lang="he-IL" dirty="0"/>
            <a:t>2. אם הנחבל/המשכיר </a:t>
          </a:r>
          <a:r>
            <a:rPr lang="he-IL" dirty="0" err="1"/>
            <a:t>וכו</a:t>
          </a:r>
          <a:r>
            <a:rPr lang="he-IL" dirty="0"/>
            <a:t> תפס את החוב בעצמו לא מוציאים מידו</a:t>
          </a:r>
        </a:p>
      </dgm:t>
    </dgm:pt>
    <dgm:pt modelId="{9879F34A-6668-4ECE-BF61-07158CD2945C}" type="parTrans" cxnId="{12E05DD5-942A-435E-B257-82B5BF3BA0F2}">
      <dgm:prSet/>
      <dgm:spPr/>
      <dgm:t>
        <a:bodyPr/>
        <a:lstStyle/>
        <a:p>
          <a:pPr rtl="1"/>
          <a:endParaRPr lang="he-IL"/>
        </a:p>
      </dgm:t>
    </dgm:pt>
    <dgm:pt modelId="{306EE00F-8B41-4CD2-B0FE-6E8E20081737}" type="sibTrans" cxnId="{12E05DD5-942A-435E-B257-82B5BF3BA0F2}">
      <dgm:prSet/>
      <dgm:spPr/>
      <dgm:t>
        <a:bodyPr/>
        <a:lstStyle/>
        <a:p>
          <a:pPr rtl="1"/>
          <a:endParaRPr lang="he-IL"/>
        </a:p>
      </dgm:t>
    </dgm:pt>
    <dgm:pt modelId="{A99A8377-D351-4EB1-897A-645BF0A84BA3}">
      <dgm:prSet custT="1"/>
      <dgm:spPr/>
      <dgm:t>
        <a:bodyPr/>
        <a:lstStyle/>
        <a:p>
          <a:pPr rtl="1"/>
          <a:r>
            <a:rPr lang="he-IL" sz="1800" dirty="0" err="1"/>
            <a:t>קלב"מ</a:t>
          </a:r>
          <a:r>
            <a:rPr lang="he-IL" sz="1800" dirty="0"/>
            <a:t> חוסר אפשרות של בית הדין להעניש בשני עונשים</a:t>
          </a:r>
        </a:p>
      </dgm:t>
    </dgm:pt>
    <dgm:pt modelId="{E5D83F52-85AB-404B-BB3F-F6C20EFBAAB8}" type="parTrans" cxnId="{D8217164-7847-4668-9143-DE100BCB97A9}">
      <dgm:prSet/>
      <dgm:spPr/>
      <dgm:t>
        <a:bodyPr/>
        <a:lstStyle/>
        <a:p>
          <a:pPr rtl="1"/>
          <a:endParaRPr lang="he-IL"/>
        </a:p>
      </dgm:t>
    </dgm:pt>
    <dgm:pt modelId="{8DC54974-E8CE-4C57-804D-B5947446E665}" type="sibTrans" cxnId="{D8217164-7847-4668-9143-DE100BCB97A9}">
      <dgm:prSet/>
      <dgm:spPr/>
      <dgm:t>
        <a:bodyPr/>
        <a:lstStyle/>
        <a:p>
          <a:pPr rtl="1"/>
          <a:endParaRPr lang="he-IL"/>
        </a:p>
      </dgm:t>
    </dgm:pt>
    <dgm:pt modelId="{24A8979D-ADDA-4D54-A963-4AC49A834631}">
      <dgm:prSet/>
      <dgm:spPr/>
      <dgm:t>
        <a:bodyPr/>
        <a:lstStyle/>
        <a:p>
          <a:pPr rtl="1"/>
          <a:r>
            <a:rPr lang="he-IL" dirty="0"/>
            <a:t>פרשנות </a:t>
          </a:r>
          <a:r>
            <a:rPr lang="he-IL" dirty="0" err="1"/>
            <a:t>הברייתא</a:t>
          </a:r>
          <a:r>
            <a:rPr lang="he-IL" dirty="0"/>
            <a:t> לדידו של רבא: "לוקה ומשלם" לא שבית הדין מחייב אותו לשלם אלא שהחוב הממוני חל עליו וצריך כדי לצאת ידי שמיים לשלם אותו.</a:t>
          </a:r>
        </a:p>
      </dgm:t>
    </dgm:pt>
    <dgm:pt modelId="{BFDBE182-4FDB-4907-9FEE-AB9D927E0367}" type="parTrans" cxnId="{84731FCE-F512-4A81-80AF-C66C44677A3C}">
      <dgm:prSet/>
      <dgm:spPr/>
      <dgm:t>
        <a:bodyPr/>
        <a:lstStyle/>
        <a:p>
          <a:pPr rtl="1"/>
          <a:endParaRPr lang="he-IL"/>
        </a:p>
      </dgm:t>
    </dgm:pt>
    <dgm:pt modelId="{33F2E9EB-AB03-422F-AEF2-185CBDDC2F17}" type="sibTrans" cxnId="{84731FCE-F512-4A81-80AF-C66C44677A3C}">
      <dgm:prSet/>
      <dgm:spPr/>
      <dgm:t>
        <a:bodyPr/>
        <a:lstStyle/>
        <a:p>
          <a:pPr rtl="1"/>
          <a:endParaRPr lang="he-IL"/>
        </a:p>
      </dgm:t>
    </dgm:pt>
    <dgm:pt modelId="{BC6A31E8-02C9-4AA6-998A-F51EA79CCA2E}">
      <dgm:prSet phldrT="[טקסט]" custT="1"/>
      <dgm:spPr/>
      <dgm:t>
        <a:bodyPr/>
        <a:lstStyle/>
        <a:p>
          <a:pPr rtl="1"/>
          <a:r>
            <a:rPr lang="he-IL" sz="1800" dirty="0" err="1"/>
            <a:t>קלב"מ</a:t>
          </a:r>
          <a:r>
            <a:rPr lang="he-IL" sz="1800" dirty="0"/>
            <a:t> לא מסיר את עצם החיוב, במידה והוא לא נוצר על ידי בית הדין</a:t>
          </a:r>
        </a:p>
      </dgm:t>
    </dgm:pt>
    <dgm:pt modelId="{7C3A5010-8B28-4EC7-A79F-E507A7C14027}" type="sibTrans" cxnId="{3976E50B-14D7-46F3-AB5C-6257A2D7BB04}">
      <dgm:prSet/>
      <dgm:spPr/>
      <dgm:t>
        <a:bodyPr/>
        <a:lstStyle/>
        <a:p>
          <a:pPr rtl="1"/>
          <a:endParaRPr lang="he-IL"/>
        </a:p>
      </dgm:t>
    </dgm:pt>
    <dgm:pt modelId="{83D8F892-74D2-40BF-A46B-F85FB1FC7B3B}" type="parTrans" cxnId="{3976E50B-14D7-46F3-AB5C-6257A2D7BB04}">
      <dgm:prSet/>
      <dgm:spPr/>
      <dgm:t>
        <a:bodyPr/>
        <a:lstStyle/>
        <a:p>
          <a:pPr rtl="1"/>
          <a:endParaRPr lang="he-IL"/>
        </a:p>
      </dgm:t>
    </dgm:pt>
    <dgm:pt modelId="{C22EFB16-3C55-4FB0-802C-A7A7F5902348}" type="pres">
      <dgm:prSet presAssocID="{52F37826-25C0-4AF8-AA16-D5E642471824}" presName="Name0" presStyleCnt="0">
        <dgm:presLayoutVars>
          <dgm:dir val="rev"/>
          <dgm:resizeHandles val="exact"/>
        </dgm:presLayoutVars>
      </dgm:prSet>
      <dgm:spPr/>
    </dgm:pt>
    <dgm:pt modelId="{33E13C3C-4BB3-4F5C-B517-9C2628F1A285}" type="pres">
      <dgm:prSet presAssocID="{A99A8377-D351-4EB1-897A-645BF0A84BA3}" presName="node" presStyleLbl="node1" presStyleIdx="0" presStyleCnt="5" custScaleX="106975" custScaleY="157840" custLinFactNeighborX="-43776" custLinFactNeighborY="-2449">
        <dgm:presLayoutVars>
          <dgm:bulletEnabled val="1"/>
        </dgm:presLayoutVars>
      </dgm:prSet>
      <dgm:spPr/>
    </dgm:pt>
    <dgm:pt modelId="{0BA09504-EFC4-4CCF-9216-A98BE414D00D}" type="pres">
      <dgm:prSet presAssocID="{8DC54974-E8CE-4C57-804D-B5947446E665}" presName="sibTrans" presStyleLbl="sibTrans2D1" presStyleIdx="0" presStyleCnt="4"/>
      <dgm:spPr/>
    </dgm:pt>
    <dgm:pt modelId="{DD7F7B9F-B981-4C9E-8725-44FB6E24F1A7}" type="pres">
      <dgm:prSet presAssocID="{8DC54974-E8CE-4C57-804D-B5947446E665}" presName="connectorText" presStyleLbl="sibTrans2D1" presStyleIdx="0" presStyleCnt="4"/>
      <dgm:spPr/>
    </dgm:pt>
    <dgm:pt modelId="{05E203F7-8B5D-4F31-90EF-5E26D267F823}" type="pres">
      <dgm:prSet presAssocID="{BC6A31E8-02C9-4AA6-998A-F51EA79CCA2E}" presName="node" presStyleLbl="node1" presStyleIdx="1" presStyleCnt="5" custScaleX="121012" custScaleY="152942">
        <dgm:presLayoutVars>
          <dgm:bulletEnabled val="1"/>
        </dgm:presLayoutVars>
      </dgm:prSet>
      <dgm:spPr/>
    </dgm:pt>
    <dgm:pt modelId="{ED19F56A-9859-4FDF-A744-5CEE4C820B85}" type="pres">
      <dgm:prSet presAssocID="{7C3A5010-8B28-4EC7-A79F-E507A7C14027}" presName="sibTrans" presStyleLbl="sibTrans2D1" presStyleIdx="1" presStyleCnt="4"/>
      <dgm:spPr/>
    </dgm:pt>
    <dgm:pt modelId="{8C192E0A-CBCC-46DA-B0DF-86CF8C7C092D}" type="pres">
      <dgm:prSet presAssocID="{7C3A5010-8B28-4EC7-A79F-E507A7C14027}" presName="connectorText" presStyleLbl="sibTrans2D1" presStyleIdx="1" presStyleCnt="4"/>
      <dgm:spPr/>
    </dgm:pt>
    <dgm:pt modelId="{4A2AED2E-A0F0-40BF-A55D-49553C9FE382}" type="pres">
      <dgm:prSet presAssocID="{747702BD-BE5C-4D14-BDF9-E150BC07ECB0}" presName="node" presStyleLbl="node1" presStyleIdx="2" presStyleCnt="5" custScaleX="118798" custScaleY="152942">
        <dgm:presLayoutVars>
          <dgm:bulletEnabled val="1"/>
        </dgm:presLayoutVars>
      </dgm:prSet>
      <dgm:spPr/>
    </dgm:pt>
    <dgm:pt modelId="{23D3CBAF-830E-4E35-B4DE-69845179AB33}" type="pres">
      <dgm:prSet presAssocID="{1D4A966D-F990-4B19-893D-2331D9548309}" presName="sibTrans" presStyleLbl="sibTrans2D1" presStyleIdx="2" presStyleCnt="4"/>
      <dgm:spPr/>
    </dgm:pt>
    <dgm:pt modelId="{A5C929EC-9691-424B-B581-0D7601097239}" type="pres">
      <dgm:prSet presAssocID="{1D4A966D-F990-4B19-893D-2331D9548309}" presName="connectorText" presStyleLbl="sibTrans2D1" presStyleIdx="2" presStyleCnt="4"/>
      <dgm:spPr/>
    </dgm:pt>
    <dgm:pt modelId="{17F2ACF0-4BAD-4C36-B2FB-7CE136577260}" type="pres">
      <dgm:prSet presAssocID="{F0A29FC9-5F23-4874-863D-4467A76E9B40}" presName="node" presStyleLbl="node1" presStyleIdx="3" presStyleCnt="5" custScaleX="120968" custScaleY="159056" custLinFactNeighborX="7078" custLinFactNeighborY="0">
        <dgm:presLayoutVars>
          <dgm:bulletEnabled val="1"/>
        </dgm:presLayoutVars>
      </dgm:prSet>
      <dgm:spPr/>
    </dgm:pt>
    <dgm:pt modelId="{37B84C46-7729-4322-90B5-F248F48258CF}" type="pres">
      <dgm:prSet presAssocID="{306EE00F-8B41-4CD2-B0FE-6E8E20081737}" presName="sibTrans" presStyleLbl="sibTrans2D1" presStyleIdx="3" presStyleCnt="4"/>
      <dgm:spPr/>
    </dgm:pt>
    <dgm:pt modelId="{EA77EBF3-AA8B-49D7-82C6-99995E8104EE}" type="pres">
      <dgm:prSet presAssocID="{306EE00F-8B41-4CD2-B0FE-6E8E20081737}" presName="connectorText" presStyleLbl="sibTrans2D1" presStyleIdx="3" presStyleCnt="4"/>
      <dgm:spPr/>
    </dgm:pt>
    <dgm:pt modelId="{6C8BF9BB-BDE8-473B-B8EA-7CADC803B5ED}" type="pres">
      <dgm:prSet presAssocID="{24A8979D-ADDA-4D54-A963-4AC49A834631}" presName="node" presStyleLbl="node1" presStyleIdx="4" presStyleCnt="5" custScaleX="112241" custScaleY="154522">
        <dgm:presLayoutVars>
          <dgm:bulletEnabled val="1"/>
        </dgm:presLayoutVars>
      </dgm:prSet>
      <dgm:spPr/>
    </dgm:pt>
  </dgm:ptLst>
  <dgm:cxnLst>
    <dgm:cxn modelId="{3976E50B-14D7-46F3-AB5C-6257A2D7BB04}" srcId="{52F37826-25C0-4AF8-AA16-D5E642471824}" destId="{BC6A31E8-02C9-4AA6-998A-F51EA79CCA2E}" srcOrd="1" destOrd="0" parTransId="{83D8F892-74D2-40BF-A46B-F85FB1FC7B3B}" sibTransId="{7C3A5010-8B28-4EC7-A79F-E507A7C14027}"/>
    <dgm:cxn modelId="{B2D98720-5691-4A7A-BB9C-BA37B194B653}" type="presOf" srcId="{24A8979D-ADDA-4D54-A963-4AC49A834631}" destId="{6C8BF9BB-BDE8-473B-B8EA-7CADC803B5ED}" srcOrd="0" destOrd="0" presId="urn:microsoft.com/office/officeart/2005/8/layout/process1"/>
    <dgm:cxn modelId="{50197939-35D9-43CE-BC24-65CD5D1CBCD1}" srcId="{52F37826-25C0-4AF8-AA16-D5E642471824}" destId="{747702BD-BE5C-4D14-BDF9-E150BC07ECB0}" srcOrd="2" destOrd="0" parTransId="{77194009-40EF-40CB-AD3D-9AF2E31C3341}" sibTransId="{1D4A966D-F990-4B19-893D-2331D9548309}"/>
    <dgm:cxn modelId="{AA55A53D-4677-4F13-BF31-44F25A0389E0}" type="presOf" srcId="{306EE00F-8B41-4CD2-B0FE-6E8E20081737}" destId="{EA77EBF3-AA8B-49D7-82C6-99995E8104EE}" srcOrd="1" destOrd="0" presId="urn:microsoft.com/office/officeart/2005/8/layout/process1"/>
    <dgm:cxn modelId="{D8217164-7847-4668-9143-DE100BCB97A9}" srcId="{52F37826-25C0-4AF8-AA16-D5E642471824}" destId="{A99A8377-D351-4EB1-897A-645BF0A84BA3}" srcOrd="0" destOrd="0" parTransId="{E5D83F52-85AB-404B-BB3F-F6C20EFBAAB8}" sibTransId="{8DC54974-E8CE-4C57-804D-B5947446E665}"/>
    <dgm:cxn modelId="{25622F49-68ED-476A-89EC-A1B8E6C77FD0}" type="presOf" srcId="{1D4A966D-F990-4B19-893D-2331D9548309}" destId="{23D3CBAF-830E-4E35-B4DE-69845179AB33}" srcOrd="0" destOrd="0" presId="urn:microsoft.com/office/officeart/2005/8/layout/process1"/>
    <dgm:cxn modelId="{BBCC896A-9D44-4971-ACBC-A9B1046396E0}" type="presOf" srcId="{8DC54974-E8CE-4C57-804D-B5947446E665}" destId="{0BA09504-EFC4-4CCF-9216-A98BE414D00D}" srcOrd="0" destOrd="0" presId="urn:microsoft.com/office/officeart/2005/8/layout/process1"/>
    <dgm:cxn modelId="{C6340756-9216-4369-BE90-81C232FF3739}" type="presOf" srcId="{306EE00F-8B41-4CD2-B0FE-6E8E20081737}" destId="{37B84C46-7729-4322-90B5-F248F48258CF}" srcOrd="0" destOrd="0" presId="urn:microsoft.com/office/officeart/2005/8/layout/process1"/>
    <dgm:cxn modelId="{CF5E3982-0BAE-4465-A411-DC3297339732}" type="presOf" srcId="{F0A29FC9-5F23-4874-863D-4467A76E9B40}" destId="{17F2ACF0-4BAD-4C36-B2FB-7CE136577260}" srcOrd="0" destOrd="0" presId="urn:microsoft.com/office/officeart/2005/8/layout/process1"/>
    <dgm:cxn modelId="{3360A083-36F4-470D-80BC-A591612F64BC}" type="presOf" srcId="{A99A8377-D351-4EB1-897A-645BF0A84BA3}" destId="{33E13C3C-4BB3-4F5C-B517-9C2628F1A285}" srcOrd="0" destOrd="0" presId="urn:microsoft.com/office/officeart/2005/8/layout/process1"/>
    <dgm:cxn modelId="{0400F185-B994-4EB3-9997-97BB9C0E7B17}" type="presOf" srcId="{7C3A5010-8B28-4EC7-A79F-E507A7C14027}" destId="{ED19F56A-9859-4FDF-A744-5CEE4C820B85}" srcOrd="0" destOrd="0" presId="urn:microsoft.com/office/officeart/2005/8/layout/process1"/>
    <dgm:cxn modelId="{4F6742A2-25D5-4591-91D0-A9484D855F3E}" type="presOf" srcId="{BC6A31E8-02C9-4AA6-998A-F51EA79CCA2E}" destId="{05E203F7-8B5D-4F31-90EF-5E26D267F823}" srcOrd="0" destOrd="0" presId="urn:microsoft.com/office/officeart/2005/8/layout/process1"/>
    <dgm:cxn modelId="{4CE1ADAA-D954-461B-B1DA-E486301B898C}" type="presOf" srcId="{1D4A966D-F990-4B19-893D-2331D9548309}" destId="{A5C929EC-9691-424B-B581-0D7601097239}" srcOrd="1" destOrd="0" presId="urn:microsoft.com/office/officeart/2005/8/layout/process1"/>
    <dgm:cxn modelId="{84731FCE-F512-4A81-80AF-C66C44677A3C}" srcId="{52F37826-25C0-4AF8-AA16-D5E642471824}" destId="{24A8979D-ADDA-4D54-A963-4AC49A834631}" srcOrd="4" destOrd="0" parTransId="{BFDBE182-4FDB-4907-9FEE-AB9D927E0367}" sibTransId="{33F2E9EB-AB03-422F-AEF2-185CBDDC2F17}"/>
    <dgm:cxn modelId="{12E05DD5-942A-435E-B257-82B5BF3BA0F2}" srcId="{52F37826-25C0-4AF8-AA16-D5E642471824}" destId="{F0A29FC9-5F23-4874-863D-4467A76E9B40}" srcOrd="3" destOrd="0" parTransId="{9879F34A-6668-4ECE-BF61-07158CD2945C}" sibTransId="{306EE00F-8B41-4CD2-B0FE-6E8E20081737}"/>
    <dgm:cxn modelId="{45FF9DDB-438D-49FD-A184-A75AD93067EF}" type="presOf" srcId="{747702BD-BE5C-4D14-BDF9-E150BC07ECB0}" destId="{4A2AED2E-A0F0-40BF-A55D-49553C9FE382}" srcOrd="0" destOrd="0" presId="urn:microsoft.com/office/officeart/2005/8/layout/process1"/>
    <dgm:cxn modelId="{82CDD6DE-FEB0-4CBB-8AFB-22B3D80D56C8}" type="presOf" srcId="{8DC54974-E8CE-4C57-804D-B5947446E665}" destId="{DD7F7B9F-B981-4C9E-8725-44FB6E24F1A7}" srcOrd="1" destOrd="0" presId="urn:microsoft.com/office/officeart/2005/8/layout/process1"/>
    <dgm:cxn modelId="{CAAEBAEF-8BFF-4D94-9B13-8FBB63FABEF9}" type="presOf" srcId="{7C3A5010-8B28-4EC7-A79F-E507A7C14027}" destId="{8C192E0A-CBCC-46DA-B0DF-86CF8C7C092D}" srcOrd="1" destOrd="0" presId="urn:microsoft.com/office/officeart/2005/8/layout/process1"/>
    <dgm:cxn modelId="{1C5F12F9-0FC5-43E3-B1D4-D434440ED71A}" type="presOf" srcId="{52F37826-25C0-4AF8-AA16-D5E642471824}" destId="{C22EFB16-3C55-4FB0-802C-A7A7F5902348}" srcOrd="0" destOrd="0" presId="urn:microsoft.com/office/officeart/2005/8/layout/process1"/>
    <dgm:cxn modelId="{93EBAF5D-AE84-4832-8BF7-D4B50455F678}" type="presParOf" srcId="{C22EFB16-3C55-4FB0-802C-A7A7F5902348}" destId="{33E13C3C-4BB3-4F5C-B517-9C2628F1A285}" srcOrd="0" destOrd="0" presId="urn:microsoft.com/office/officeart/2005/8/layout/process1"/>
    <dgm:cxn modelId="{9FD1F7AD-EF35-45B3-871C-CD7C90FF0378}" type="presParOf" srcId="{C22EFB16-3C55-4FB0-802C-A7A7F5902348}" destId="{0BA09504-EFC4-4CCF-9216-A98BE414D00D}" srcOrd="1" destOrd="0" presId="urn:microsoft.com/office/officeart/2005/8/layout/process1"/>
    <dgm:cxn modelId="{D84FD660-4447-4F04-828A-030BFDF5F301}" type="presParOf" srcId="{0BA09504-EFC4-4CCF-9216-A98BE414D00D}" destId="{DD7F7B9F-B981-4C9E-8725-44FB6E24F1A7}" srcOrd="0" destOrd="0" presId="urn:microsoft.com/office/officeart/2005/8/layout/process1"/>
    <dgm:cxn modelId="{D380E06C-F8F6-4199-BAA9-9518137A0D3D}" type="presParOf" srcId="{C22EFB16-3C55-4FB0-802C-A7A7F5902348}" destId="{05E203F7-8B5D-4F31-90EF-5E26D267F823}" srcOrd="2" destOrd="0" presId="urn:microsoft.com/office/officeart/2005/8/layout/process1"/>
    <dgm:cxn modelId="{F2C05A5F-2554-4441-80E6-64928C268D24}" type="presParOf" srcId="{C22EFB16-3C55-4FB0-802C-A7A7F5902348}" destId="{ED19F56A-9859-4FDF-A744-5CEE4C820B85}" srcOrd="3" destOrd="0" presId="urn:microsoft.com/office/officeart/2005/8/layout/process1"/>
    <dgm:cxn modelId="{45A69A6F-C0F7-4A47-BFE8-E37F694C5713}" type="presParOf" srcId="{ED19F56A-9859-4FDF-A744-5CEE4C820B85}" destId="{8C192E0A-CBCC-46DA-B0DF-86CF8C7C092D}" srcOrd="0" destOrd="0" presId="urn:microsoft.com/office/officeart/2005/8/layout/process1"/>
    <dgm:cxn modelId="{404D8D64-58E9-400B-88C7-FD95FA8D9EE8}" type="presParOf" srcId="{C22EFB16-3C55-4FB0-802C-A7A7F5902348}" destId="{4A2AED2E-A0F0-40BF-A55D-49553C9FE382}" srcOrd="4" destOrd="0" presId="urn:microsoft.com/office/officeart/2005/8/layout/process1"/>
    <dgm:cxn modelId="{F6E4F46E-60A0-486C-B746-D74A29BDD087}" type="presParOf" srcId="{C22EFB16-3C55-4FB0-802C-A7A7F5902348}" destId="{23D3CBAF-830E-4E35-B4DE-69845179AB33}" srcOrd="5" destOrd="0" presId="urn:microsoft.com/office/officeart/2005/8/layout/process1"/>
    <dgm:cxn modelId="{36B46A5D-5E4B-4993-8DAF-D92128958472}" type="presParOf" srcId="{23D3CBAF-830E-4E35-B4DE-69845179AB33}" destId="{A5C929EC-9691-424B-B581-0D7601097239}" srcOrd="0" destOrd="0" presId="urn:microsoft.com/office/officeart/2005/8/layout/process1"/>
    <dgm:cxn modelId="{F7774556-C43D-409B-9A2B-74E2C21B3E8E}" type="presParOf" srcId="{C22EFB16-3C55-4FB0-802C-A7A7F5902348}" destId="{17F2ACF0-4BAD-4C36-B2FB-7CE136577260}" srcOrd="6" destOrd="0" presId="urn:microsoft.com/office/officeart/2005/8/layout/process1"/>
    <dgm:cxn modelId="{1E7CB952-4FE7-4E4B-AC95-AD52F43FB2B1}" type="presParOf" srcId="{C22EFB16-3C55-4FB0-802C-A7A7F5902348}" destId="{37B84C46-7729-4322-90B5-F248F48258CF}" srcOrd="7" destOrd="0" presId="urn:microsoft.com/office/officeart/2005/8/layout/process1"/>
    <dgm:cxn modelId="{145CA4D8-E6F1-42CE-92FA-3E5E532FD033}" type="presParOf" srcId="{37B84C46-7729-4322-90B5-F248F48258CF}" destId="{EA77EBF3-AA8B-49D7-82C6-99995E8104EE}" srcOrd="0" destOrd="0" presId="urn:microsoft.com/office/officeart/2005/8/layout/process1"/>
    <dgm:cxn modelId="{67F5E796-5FBB-4155-A529-FEA2BA03C100}" type="presParOf" srcId="{C22EFB16-3C55-4FB0-802C-A7A7F5902348}" destId="{6C8BF9BB-BDE8-473B-B8EA-7CADC803B5ED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F87C20-68A8-4A45-9033-A11AD8A99431}" type="doc">
      <dgm:prSet loTypeId="urn:microsoft.com/office/officeart/2005/8/layout/bList2" loCatId="list" qsTypeId="urn:microsoft.com/office/officeart/2005/8/quickstyle/simple1" qsCatId="simple" csTypeId="urn:microsoft.com/office/officeart/2005/8/colors/colorful2" csCatId="colorful" phldr="1"/>
      <dgm:spPr/>
    </dgm:pt>
    <dgm:pt modelId="{39B87049-6976-4258-A718-4CFA8626FC46}">
      <dgm:prSet phldrT="[טקסט]"/>
      <dgm:spPr/>
      <dgm:t>
        <a:bodyPr/>
        <a:lstStyle/>
        <a:p>
          <a:pPr rtl="1"/>
          <a:r>
            <a:rPr lang="he-IL" dirty="0"/>
            <a:t>בית הדין כמעניש </a:t>
          </a:r>
        </a:p>
      </dgm:t>
    </dgm:pt>
    <dgm:pt modelId="{611036F0-1707-4A97-B823-91B951B59EAE}" type="parTrans" cxnId="{1BF21AC7-2876-42E6-B018-E5B2A5BF2260}">
      <dgm:prSet/>
      <dgm:spPr/>
      <dgm:t>
        <a:bodyPr/>
        <a:lstStyle/>
        <a:p>
          <a:pPr rtl="1"/>
          <a:endParaRPr lang="he-IL"/>
        </a:p>
      </dgm:t>
    </dgm:pt>
    <dgm:pt modelId="{F1FB26B6-4E13-453A-BCFD-FF89D931CE2C}" type="sibTrans" cxnId="{1BF21AC7-2876-42E6-B018-E5B2A5BF2260}">
      <dgm:prSet/>
      <dgm:spPr/>
      <dgm:t>
        <a:bodyPr/>
        <a:lstStyle/>
        <a:p>
          <a:pPr rtl="1"/>
          <a:endParaRPr lang="he-IL"/>
        </a:p>
      </dgm:t>
    </dgm:pt>
    <dgm:pt modelId="{411BC064-36E5-42CB-9F7A-C827DA49B727}">
      <dgm:prSet/>
      <dgm:spPr/>
      <dgm:t>
        <a:bodyPr/>
        <a:lstStyle/>
        <a:p>
          <a:pPr rtl="1"/>
          <a:r>
            <a:rPr lang="he-IL" dirty="0"/>
            <a:t>בית הדין לא  מעניש עונש כפול</a:t>
          </a:r>
        </a:p>
      </dgm:t>
    </dgm:pt>
    <dgm:pt modelId="{F78C4508-9286-49A8-AB65-EDD73BDA3AF1}" type="parTrans" cxnId="{D873850B-484D-4748-8E37-A3E11695025E}">
      <dgm:prSet/>
      <dgm:spPr/>
      <dgm:t>
        <a:bodyPr/>
        <a:lstStyle/>
        <a:p>
          <a:pPr rtl="1"/>
          <a:endParaRPr lang="he-IL"/>
        </a:p>
      </dgm:t>
    </dgm:pt>
    <dgm:pt modelId="{39C3A0B1-14C5-4B2B-A6D1-5C6890873E08}" type="sibTrans" cxnId="{D873850B-484D-4748-8E37-A3E11695025E}">
      <dgm:prSet/>
      <dgm:spPr/>
      <dgm:t>
        <a:bodyPr/>
        <a:lstStyle/>
        <a:p>
          <a:pPr rtl="1"/>
          <a:endParaRPr lang="he-IL"/>
        </a:p>
      </dgm:t>
    </dgm:pt>
    <dgm:pt modelId="{F302ADC4-F2A2-4314-B7E4-7C5B37F01387}">
      <dgm:prSet phldrT="[טקסט]"/>
      <dgm:spPr/>
      <dgm:t>
        <a:bodyPr/>
        <a:lstStyle/>
        <a:p>
          <a:pPr rtl="1"/>
          <a:r>
            <a:rPr lang="he-IL" dirty="0"/>
            <a:t>בית הדין כמוציא לפועל של חיובים </a:t>
          </a:r>
        </a:p>
      </dgm:t>
    </dgm:pt>
    <dgm:pt modelId="{BD90CFDF-3C11-45CB-AA48-4AE655D37D46}" type="sibTrans" cxnId="{2A74767D-880A-418D-9748-7659A63EA906}">
      <dgm:prSet/>
      <dgm:spPr/>
      <dgm:t>
        <a:bodyPr/>
        <a:lstStyle/>
        <a:p>
          <a:pPr rtl="1"/>
          <a:endParaRPr lang="he-IL"/>
        </a:p>
      </dgm:t>
    </dgm:pt>
    <dgm:pt modelId="{558AA4D0-AC80-49D0-A2C9-2E69A956A8E7}" type="parTrans" cxnId="{2A74767D-880A-418D-9748-7659A63EA906}">
      <dgm:prSet/>
      <dgm:spPr/>
      <dgm:t>
        <a:bodyPr/>
        <a:lstStyle/>
        <a:p>
          <a:pPr rtl="1"/>
          <a:endParaRPr lang="he-IL"/>
        </a:p>
      </dgm:t>
    </dgm:pt>
    <dgm:pt modelId="{9BD107AE-46C9-47E2-AFB8-A25E1C33C9B0}">
      <dgm:prSet/>
      <dgm:spPr/>
      <dgm:t>
        <a:bodyPr/>
        <a:lstStyle/>
        <a:p>
          <a:pPr rtl="1"/>
          <a:r>
            <a:rPr lang="he-IL" dirty="0"/>
            <a:t>בית הדין לא מחייב חיוב כפול </a:t>
          </a:r>
        </a:p>
      </dgm:t>
    </dgm:pt>
    <dgm:pt modelId="{BE6E7788-206D-41AD-9CDB-1200168C7F8E}" type="sibTrans" cxnId="{05B94DEC-ED8C-49E0-8C6F-D534ED7E91E9}">
      <dgm:prSet/>
      <dgm:spPr/>
      <dgm:t>
        <a:bodyPr/>
        <a:lstStyle/>
        <a:p>
          <a:pPr rtl="1"/>
          <a:endParaRPr lang="he-IL"/>
        </a:p>
      </dgm:t>
    </dgm:pt>
    <dgm:pt modelId="{203D1A46-2886-44F7-B165-1FF6D49F9E4D}" type="parTrans" cxnId="{05B94DEC-ED8C-49E0-8C6F-D534ED7E91E9}">
      <dgm:prSet/>
      <dgm:spPr/>
      <dgm:t>
        <a:bodyPr/>
        <a:lstStyle/>
        <a:p>
          <a:pPr rtl="1"/>
          <a:endParaRPr lang="he-IL"/>
        </a:p>
      </dgm:t>
    </dgm:pt>
    <dgm:pt modelId="{CDEF7D9A-31F6-4544-B009-5EAB5C9672E4}">
      <dgm:prSet phldrT="[טקסט]"/>
      <dgm:spPr/>
      <dgm:t>
        <a:bodyPr/>
        <a:lstStyle/>
        <a:p>
          <a:pPr rtl="1"/>
          <a:r>
            <a:rPr lang="he-IL" dirty="0"/>
            <a:t>בית הדין כמגדיר נרטיב</a:t>
          </a:r>
        </a:p>
      </dgm:t>
    </dgm:pt>
    <dgm:pt modelId="{6E4DE63C-031B-4BC5-88AA-A8931D6D22D2}" type="sibTrans" cxnId="{54BF131B-FE42-44CA-B74A-C777B3E22486}">
      <dgm:prSet/>
      <dgm:spPr/>
      <dgm:t>
        <a:bodyPr/>
        <a:lstStyle/>
        <a:p>
          <a:pPr rtl="1"/>
          <a:endParaRPr lang="he-IL"/>
        </a:p>
      </dgm:t>
    </dgm:pt>
    <dgm:pt modelId="{CEDC7F59-41AD-49B5-A7B0-E8F3D32FAED1}" type="parTrans" cxnId="{54BF131B-FE42-44CA-B74A-C777B3E22486}">
      <dgm:prSet/>
      <dgm:spPr/>
      <dgm:t>
        <a:bodyPr/>
        <a:lstStyle/>
        <a:p>
          <a:pPr rtl="1"/>
          <a:endParaRPr lang="he-IL"/>
        </a:p>
      </dgm:t>
    </dgm:pt>
    <dgm:pt modelId="{C317C262-FF73-4B15-85CB-8E71FDD15A11}">
      <dgm:prSet/>
      <dgm:spPr/>
      <dgm:t>
        <a:bodyPr/>
        <a:lstStyle/>
        <a:p>
          <a:pPr rtl="1"/>
          <a:r>
            <a:rPr lang="he-IL" dirty="0"/>
            <a:t>מבט המגדיר מה הנרטיב של המקרה </a:t>
          </a:r>
        </a:p>
      </dgm:t>
    </dgm:pt>
    <dgm:pt modelId="{2B73E286-04B1-46FC-8109-3E0FE64D9969}" type="parTrans" cxnId="{6281E5C7-FDEB-451C-BE9D-ECFB5A0BF5F4}">
      <dgm:prSet/>
      <dgm:spPr/>
      <dgm:t>
        <a:bodyPr/>
        <a:lstStyle/>
        <a:p>
          <a:pPr rtl="1"/>
          <a:endParaRPr lang="he-IL"/>
        </a:p>
      </dgm:t>
    </dgm:pt>
    <dgm:pt modelId="{261D9A02-DDFF-4B5E-838A-1E6701818239}" type="sibTrans" cxnId="{6281E5C7-FDEB-451C-BE9D-ECFB5A0BF5F4}">
      <dgm:prSet/>
      <dgm:spPr/>
      <dgm:t>
        <a:bodyPr/>
        <a:lstStyle/>
        <a:p>
          <a:pPr rtl="1"/>
          <a:endParaRPr lang="he-IL"/>
        </a:p>
      </dgm:t>
    </dgm:pt>
    <dgm:pt modelId="{F8A107AE-622A-416D-8DD7-D13B4195FF0B}" type="pres">
      <dgm:prSet presAssocID="{5CF87C20-68A8-4A45-9033-A11AD8A99431}" presName="diagram" presStyleCnt="0">
        <dgm:presLayoutVars>
          <dgm:dir/>
          <dgm:animLvl val="lvl"/>
          <dgm:resizeHandles val="exact"/>
        </dgm:presLayoutVars>
      </dgm:prSet>
      <dgm:spPr/>
    </dgm:pt>
    <dgm:pt modelId="{1426DB09-D6FC-4EE9-B808-0C58A9698F11}" type="pres">
      <dgm:prSet presAssocID="{39B87049-6976-4258-A718-4CFA8626FC46}" presName="compNode" presStyleCnt="0"/>
      <dgm:spPr/>
    </dgm:pt>
    <dgm:pt modelId="{7E8B39E3-99BC-4246-ACC6-8497D949792D}" type="pres">
      <dgm:prSet presAssocID="{39B87049-6976-4258-A718-4CFA8626FC46}" presName="childRect" presStyleLbl="bgAcc1" presStyleIdx="0" presStyleCnt="3">
        <dgm:presLayoutVars>
          <dgm:bulletEnabled val="1"/>
        </dgm:presLayoutVars>
      </dgm:prSet>
      <dgm:spPr/>
    </dgm:pt>
    <dgm:pt modelId="{28419777-E089-4C47-B41F-B3FD1B5E2CE0}" type="pres">
      <dgm:prSet presAssocID="{39B87049-6976-4258-A718-4CFA8626FC4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D6E9EA2-89C0-4B8D-B2A3-BEDF99D3C219}" type="pres">
      <dgm:prSet presAssocID="{39B87049-6976-4258-A718-4CFA8626FC46}" presName="parentRect" presStyleLbl="alignNode1" presStyleIdx="0" presStyleCnt="3"/>
      <dgm:spPr/>
    </dgm:pt>
    <dgm:pt modelId="{C39AA7E7-8BAC-4BF2-AC84-F2A215AE33F5}" type="pres">
      <dgm:prSet presAssocID="{39B87049-6976-4258-A718-4CFA8626FC46}" presName="adorn" presStyleLbl="fgAccFollowNode1" presStyleIdx="0" presStyleCnt="3"/>
      <dgm:spPr/>
    </dgm:pt>
    <dgm:pt modelId="{2E8A6B22-84F9-4D51-B92E-DF004CC79219}" type="pres">
      <dgm:prSet presAssocID="{F1FB26B6-4E13-453A-BCFD-FF89D931CE2C}" presName="sibTrans" presStyleLbl="sibTrans2D1" presStyleIdx="0" presStyleCnt="0"/>
      <dgm:spPr/>
    </dgm:pt>
    <dgm:pt modelId="{124D159C-A471-4D16-B491-37EB295FC9CE}" type="pres">
      <dgm:prSet presAssocID="{F302ADC4-F2A2-4314-B7E4-7C5B37F01387}" presName="compNode" presStyleCnt="0"/>
      <dgm:spPr/>
    </dgm:pt>
    <dgm:pt modelId="{7B51C7FE-BED1-4994-8E82-951ADF59B2D7}" type="pres">
      <dgm:prSet presAssocID="{F302ADC4-F2A2-4314-B7E4-7C5B37F01387}" presName="childRect" presStyleLbl="bgAcc1" presStyleIdx="1" presStyleCnt="3">
        <dgm:presLayoutVars>
          <dgm:bulletEnabled val="1"/>
        </dgm:presLayoutVars>
      </dgm:prSet>
      <dgm:spPr/>
    </dgm:pt>
    <dgm:pt modelId="{1222E6E7-E40B-4524-86C2-6E746D50D7A2}" type="pres">
      <dgm:prSet presAssocID="{F302ADC4-F2A2-4314-B7E4-7C5B37F0138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2C0A2AB-A0E1-494E-936F-78B95DFAAA11}" type="pres">
      <dgm:prSet presAssocID="{F302ADC4-F2A2-4314-B7E4-7C5B37F01387}" presName="parentRect" presStyleLbl="alignNode1" presStyleIdx="1" presStyleCnt="3"/>
      <dgm:spPr/>
    </dgm:pt>
    <dgm:pt modelId="{5BB750EB-7916-4617-B30F-D916B3B9FDF3}" type="pres">
      <dgm:prSet presAssocID="{F302ADC4-F2A2-4314-B7E4-7C5B37F01387}" presName="adorn" presStyleLbl="fgAccFollowNode1" presStyleIdx="1" presStyleCnt="3"/>
      <dgm:spPr/>
    </dgm:pt>
    <dgm:pt modelId="{9835A141-7C93-447B-98E3-3CF39A037244}" type="pres">
      <dgm:prSet presAssocID="{BD90CFDF-3C11-45CB-AA48-4AE655D37D46}" presName="sibTrans" presStyleLbl="sibTrans2D1" presStyleIdx="0" presStyleCnt="0"/>
      <dgm:spPr/>
    </dgm:pt>
    <dgm:pt modelId="{56DF017D-DBE4-4723-95BF-900FBB5011E5}" type="pres">
      <dgm:prSet presAssocID="{CDEF7D9A-31F6-4544-B009-5EAB5C9672E4}" presName="compNode" presStyleCnt="0"/>
      <dgm:spPr/>
    </dgm:pt>
    <dgm:pt modelId="{3B22EDE9-0281-40EF-81D5-A9C1453292FF}" type="pres">
      <dgm:prSet presAssocID="{CDEF7D9A-31F6-4544-B009-5EAB5C9672E4}" presName="childRect" presStyleLbl="bgAcc1" presStyleIdx="2" presStyleCnt="3">
        <dgm:presLayoutVars>
          <dgm:bulletEnabled val="1"/>
        </dgm:presLayoutVars>
      </dgm:prSet>
      <dgm:spPr/>
    </dgm:pt>
    <dgm:pt modelId="{A879BA6A-8F96-4794-BAFA-225EC7D14D16}" type="pres">
      <dgm:prSet presAssocID="{CDEF7D9A-31F6-4544-B009-5EAB5C9672E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CA882644-84C3-431E-B99F-6F2F088E18A4}" type="pres">
      <dgm:prSet presAssocID="{CDEF7D9A-31F6-4544-B009-5EAB5C9672E4}" presName="parentRect" presStyleLbl="alignNode1" presStyleIdx="2" presStyleCnt="3"/>
      <dgm:spPr/>
    </dgm:pt>
    <dgm:pt modelId="{08459D02-1236-4DE5-B89D-FAA9E331744C}" type="pres">
      <dgm:prSet presAssocID="{CDEF7D9A-31F6-4544-B009-5EAB5C9672E4}" presName="adorn" presStyleLbl="fgAccFollowNode1" presStyleIdx="2" presStyleCnt="3"/>
      <dgm:spPr/>
    </dgm:pt>
  </dgm:ptLst>
  <dgm:cxnLst>
    <dgm:cxn modelId="{D873850B-484D-4748-8E37-A3E11695025E}" srcId="{39B87049-6976-4258-A718-4CFA8626FC46}" destId="{411BC064-36E5-42CB-9F7A-C827DA49B727}" srcOrd="0" destOrd="0" parTransId="{F78C4508-9286-49A8-AB65-EDD73BDA3AF1}" sibTransId="{39C3A0B1-14C5-4B2B-A6D1-5C6890873E08}"/>
    <dgm:cxn modelId="{C54B2915-7D48-42FF-91E8-EB8DE01E8CCE}" type="presOf" srcId="{F302ADC4-F2A2-4314-B7E4-7C5B37F01387}" destId="{1222E6E7-E40B-4524-86C2-6E746D50D7A2}" srcOrd="0" destOrd="0" presId="urn:microsoft.com/office/officeart/2005/8/layout/bList2"/>
    <dgm:cxn modelId="{54BF131B-FE42-44CA-B74A-C777B3E22486}" srcId="{5CF87C20-68A8-4A45-9033-A11AD8A99431}" destId="{CDEF7D9A-31F6-4544-B009-5EAB5C9672E4}" srcOrd="2" destOrd="0" parTransId="{CEDC7F59-41AD-49B5-A7B0-E8F3D32FAED1}" sibTransId="{6E4DE63C-031B-4BC5-88AA-A8931D6D22D2}"/>
    <dgm:cxn modelId="{94F4FA61-1D27-40F2-A76B-CB2B03D16A0F}" type="presOf" srcId="{F302ADC4-F2A2-4314-B7E4-7C5B37F01387}" destId="{62C0A2AB-A0E1-494E-936F-78B95DFAAA11}" srcOrd="1" destOrd="0" presId="urn:microsoft.com/office/officeart/2005/8/layout/bList2"/>
    <dgm:cxn modelId="{F0D2DC63-D9B9-411F-A5C2-74A2C574FBC8}" type="presOf" srcId="{411BC064-36E5-42CB-9F7A-C827DA49B727}" destId="{7E8B39E3-99BC-4246-ACC6-8497D949792D}" srcOrd="0" destOrd="0" presId="urn:microsoft.com/office/officeart/2005/8/layout/bList2"/>
    <dgm:cxn modelId="{895D097D-E43D-42F1-B32A-33BFBAA70CC9}" type="presOf" srcId="{9BD107AE-46C9-47E2-AFB8-A25E1C33C9B0}" destId="{7B51C7FE-BED1-4994-8E82-951ADF59B2D7}" srcOrd="0" destOrd="0" presId="urn:microsoft.com/office/officeart/2005/8/layout/bList2"/>
    <dgm:cxn modelId="{2A74767D-880A-418D-9748-7659A63EA906}" srcId="{5CF87C20-68A8-4A45-9033-A11AD8A99431}" destId="{F302ADC4-F2A2-4314-B7E4-7C5B37F01387}" srcOrd="1" destOrd="0" parTransId="{558AA4D0-AC80-49D0-A2C9-2E69A956A8E7}" sibTransId="{BD90CFDF-3C11-45CB-AA48-4AE655D37D46}"/>
    <dgm:cxn modelId="{C915D583-A828-4E72-BA22-92E565DC0455}" type="presOf" srcId="{C317C262-FF73-4B15-85CB-8E71FDD15A11}" destId="{3B22EDE9-0281-40EF-81D5-A9C1453292FF}" srcOrd="0" destOrd="0" presId="urn:microsoft.com/office/officeart/2005/8/layout/bList2"/>
    <dgm:cxn modelId="{135890A0-3D2F-4712-B0CB-BAAECF6F667A}" type="presOf" srcId="{39B87049-6976-4258-A718-4CFA8626FC46}" destId="{28419777-E089-4C47-B41F-B3FD1B5E2CE0}" srcOrd="0" destOrd="0" presId="urn:microsoft.com/office/officeart/2005/8/layout/bList2"/>
    <dgm:cxn modelId="{803769AE-923B-4D11-9ECB-3E3F3A03A4DE}" type="presOf" srcId="{5CF87C20-68A8-4A45-9033-A11AD8A99431}" destId="{F8A107AE-622A-416D-8DD7-D13B4195FF0B}" srcOrd="0" destOrd="0" presId="urn:microsoft.com/office/officeart/2005/8/layout/bList2"/>
    <dgm:cxn modelId="{384356B1-B730-4FB8-A7C8-D1D74065B173}" type="presOf" srcId="{CDEF7D9A-31F6-4544-B009-5EAB5C9672E4}" destId="{CA882644-84C3-431E-B99F-6F2F088E18A4}" srcOrd="1" destOrd="0" presId="urn:microsoft.com/office/officeart/2005/8/layout/bList2"/>
    <dgm:cxn modelId="{5A1BF4BC-4BC4-46A1-A4B2-9F302A0624A6}" type="presOf" srcId="{CDEF7D9A-31F6-4544-B009-5EAB5C9672E4}" destId="{A879BA6A-8F96-4794-BAFA-225EC7D14D16}" srcOrd="0" destOrd="0" presId="urn:microsoft.com/office/officeart/2005/8/layout/bList2"/>
    <dgm:cxn modelId="{B57290BE-048C-4711-AEE5-C90A9CCE9007}" type="presOf" srcId="{BD90CFDF-3C11-45CB-AA48-4AE655D37D46}" destId="{9835A141-7C93-447B-98E3-3CF39A037244}" srcOrd="0" destOrd="0" presId="urn:microsoft.com/office/officeart/2005/8/layout/bList2"/>
    <dgm:cxn modelId="{1BF21AC7-2876-42E6-B018-E5B2A5BF2260}" srcId="{5CF87C20-68A8-4A45-9033-A11AD8A99431}" destId="{39B87049-6976-4258-A718-4CFA8626FC46}" srcOrd="0" destOrd="0" parTransId="{611036F0-1707-4A97-B823-91B951B59EAE}" sibTransId="{F1FB26B6-4E13-453A-BCFD-FF89D931CE2C}"/>
    <dgm:cxn modelId="{6281E5C7-FDEB-451C-BE9D-ECFB5A0BF5F4}" srcId="{CDEF7D9A-31F6-4544-B009-5EAB5C9672E4}" destId="{C317C262-FF73-4B15-85CB-8E71FDD15A11}" srcOrd="0" destOrd="0" parTransId="{2B73E286-04B1-46FC-8109-3E0FE64D9969}" sibTransId="{261D9A02-DDFF-4B5E-838A-1E6701818239}"/>
    <dgm:cxn modelId="{8D459CCD-A46D-4340-95C1-65B0ABE8BBE0}" type="presOf" srcId="{39B87049-6976-4258-A718-4CFA8626FC46}" destId="{6D6E9EA2-89C0-4B8D-B2A3-BEDF99D3C219}" srcOrd="1" destOrd="0" presId="urn:microsoft.com/office/officeart/2005/8/layout/bList2"/>
    <dgm:cxn modelId="{05B94DEC-ED8C-49E0-8C6F-D534ED7E91E9}" srcId="{F302ADC4-F2A2-4314-B7E4-7C5B37F01387}" destId="{9BD107AE-46C9-47E2-AFB8-A25E1C33C9B0}" srcOrd="0" destOrd="0" parTransId="{203D1A46-2886-44F7-B165-1FF6D49F9E4D}" sibTransId="{BE6E7788-206D-41AD-9CDB-1200168C7F8E}"/>
    <dgm:cxn modelId="{C1B17EEF-D35B-429A-AD1F-A6B1E60A06F5}" type="presOf" srcId="{F1FB26B6-4E13-453A-BCFD-FF89D931CE2C}" destId="{2E8A6B22-84F9-4D51-B92E-DF004CC79219}" srcOrd="0" destOrd="0" presId="urn:microsoft.com/office/officeart/2005/8/layout/bList2"/>
    <dgm:cxn modelId="{E24B5BE4-40EE-495A-A669-2F76B2B66114}" type="presParOf" srcId="{F8A107AE-622A-416D-8DD7-D13B4195FF0B}" destId="{1426DB09-D6FC-4EE9-B808-0C58A9698F11}" srcOrd="0" destOrd="0" presId="urn:microsoft.com/office/officeart/2005/8/layout/bList2"/>
    <dgm:cxn modelId="{10FCF14C-AF29-4FC9-8A73-BF263640C8D3}" type="presParOf" srcId="{1426DB09-D6FC-4EE9-B808-0C58A9698F11}" destId="{7E8B39E3-99BC-4246-ACC6-8497D949792D}" srcOrd="0" destOrd="0" presId="urn:microsoft.com/office/officeart/2005/8/layout/bList2"/>
    <dgm:cxn modelId="{D57D50D4-EED8-4A73-8E3A-87AD7EE3B6FD}" type="presParOf" srcId="{1426DB09-D6FC-4EE9-B808-0C58A9698F11}" destId="{28419777-E089-4C47-B41F-B3FD1B5E2CE0}" srcOrd="1" destOrd="0" presId="urn:microsoft.com/office/officeart/2005/8/layout/bList2"/>
    <dgm:cxn modelId="{B11EA154-6CA3-4980-BB2A-4A9577043648}" type="presParOf" srcId="{1426DB09-D6FC-4EE9-B808-0C58A9698F11}" destId="{6D6E9EA2-89C0-4B8D-B2A3-BEDF99D3C219}" srcOrd="2" destOrd="0" presId="urn:microsoft.com/office/officeart/2005/8/layout/bList2"/>
    <dgm:cxn modelId="{F5D6B3CE-1A77-4278-9F90-912002A173D5}" type="presParOf" srcId="{1426DB09-D6FC-4EE9-B808-0C58A9698F11}" destId="{C39AA7E7-8BAC-4BF2-AC84-F2A215AE33F5}" srcOrd="3" destOrd="0" presId="urn:microsoft.com/office/officeart/2005/8/layout/bList2"/>
    <dgm:cxn modelId="{755E4A8B-2678-4B44-BE40-3B9EE0A2503F}" type="presParOf" srcId="{F8A107AE-622A-416D-8DD7-D13B4195FF0B}" destId="{2E8A6B22-84F9-4D51-B92E-DF004CC79219}" srcOrd="1" destOrd="0" presId="urn:microsoft.com/office/officeart/2005/8/layout/bList2"/>
    <dgm:cxn modelId="{4412B04E-CBCE-4A6D-A856-6ECEDEBD35E1}" type="presParOf" srcId="{F8A107AE-622A-416D-8DD7-D13B4195FF0B}" destId="{124D159C-A471-4D16-B491-37EB295FC9CE}" srcOrd="2" destOrd="0" presId="urn:microsoft.com/office/officeart/2005/8/layout/bList2"/>
    <dgm:cxn modelId="{B1194AFB-B3DC-4F80-9B44-C9CA44600646}" type="presParOf" srcId="{124D159C-A471-4D16-B491-37EB295FC9CE}" destId="{7B51C7FE-BED1-4994-8E82-951ADF59B2D7}" srcOrd="0" destOrd="0" presId="urn:microsoft.com/office/officeart/2005/8/layout/bList2"/>
    <dgm:cxn modelId="{61AA3B8B-99FA-4EFB-A532-27EE7FD9D7A9}" type="presParOf" srcId="{124D159C-A471-4D16-B491-37EB295FC9CE}" destId="{1222E6E7-E40B-4524-86C2-6E746D50D7A2}" srcOrd="1" destOrd="0" presId="urn:microsoft.com/office/officeart/2005/8/layout/bList2"/>
    <dgm:cxn modelId="{F953BB5C-827C-4354-B274-E9379ACDFFFE}" type="presParOf" srcId="{124D159C-A471-4D16-B491-37EB295FC9CE}" destId="{62C0A2AB-A0E1-494E-936F-78B95DFAAA11}" srcOrd="2" destOrd="0" presId="urn:microsoft.com/office/officeart/2005/8/layout/bList2"/>
    <dgm:cxn modelId="{36F023FA-491F-412E-9C99-225FBF3045C6}" type="presParOf" srcId="{124D159C-A471-4D16-B491-37EB295FC9CE}" destId="{5BB750EB-7916-4617-B30F-D916B3B9FDF3}" srcOrd="3" destOrd="0" presId="urn:microsoft.com/office/officeart/2005/8/layout/bList2"/>
    <dgm:cxn modelId="{E7D66C75-BDEE-4F50-96A1-22AF2BF673EB}" type="presParOf" srcId="{F8A107AE-622A-416D-8DD7-D13B4195FF0B}" destId="{9835A141-7C93-447B-98E3-3CF39A037244}" srcOrd="3" destOrd="0" presId="urn:microsoft.com/office/officeart/2005/8/layout/bList2"/>
    <dgm:cxn modelId="{BDCEB664-D0CB-48BB-AF83-915D7615130F}" type="presParOf" srcId="{F8A107AE-622A-416D-8DD7-D13B4195FF0B}" destId="{56DF017D-DBE4-4723-95BF-900FBB5011E5}" srcOrd="4" destOrd="0" presId="urn:microsoft.com/office/officeart/2005/8/layout/bList2"/>
    <dgm:cxn modelId="{AC522A02-5D5F-49CB-99AC-781F3227627A}" type="presParOf" srcId="{56DF017D-DBE4-4723-95BF-900FBB5011E5}" destId="{3B22EDE9-0281-40EF-81D5-A9C1453292FF}" srcOrd="0" destOrd="0" presId="urn:microsoft.com/office/officeart/2005/8/layout/bList2"/>
    <dgm:cxn modelId="{FF26F0D5-9E3B-460B-B345-3DC8C1CE9B48}" type="presParOf" srcId="{56DF017D-DBE4-4723-95BF-900FBB5011E5}" destId="{A879BA6A-8F96-4794-BAFA-225EC7D14D16}" srcOrd="1" destOrd="0" presId="urn:microsoft.com/office/officeart/2005/8/layout/bList2"/>
    <dgm:cxn modelId="{C5A033AA-72DF-4BD7-A867-EC9B6F739877}" type="presParOf" srcId="{56DF017D-DBE4-4723-95BF-900FBB5011E5}" destId="{CA882644-84C3-431E-B99F-6F2F088E18A4}" srcOrd="2" destOrd="0" presId="urn:microsoft.com/office/officeart/2005/8/layout/bList2"/>
    <dgm:cxn modelId="{17A6FFD3-5A5E-4B12-907B-80DD8552C259}" type="presParOf" srcId="{56DF017D-DBE4-4723-95BF-900FBB5011E5}" destId="{08459D02-1236-4DE5-B89D-FAA9E331744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DB1EA-09C8-408B-8209-66D2166D542E}">
      <dsp:nvSpPr>
        <dsp:cNvPr id="0" name=""/>
        <dsp:cNvSpPr/>
      </dsp:nvSpPr>
      <dsp:spPr>
        <a:xfrm>
          <a:off x="2540" y="319428"/>
          <a:ext cx="2476500" cy="777600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רב </a:t>
          </a:r>
          <a:r>
            <a:rPr lang="he-IL" sz="2700" kern="1200" dirty="0" err="1"/>
            <a:t>פפא</a:t>
          </a:r>
          <a:endParaRPr lang="he-IL" sz="2700" kern="1200" dirty="0"/>
        </a:p>
      </dsp:txBody>
      <dsp:txXfrm>
        <a:off x="2540" y="319428"/>
        <a:ext cx="2476500" cy="777600"/>
      </dsp:txXfrm>
    </dsp:sp>
    <dsp:sp modelId="{220C4529-4460-4437-8DE6-90C99756D7FD}">
      <dsp:nvSpPr>
        <dsp:cNvPr id="0" name=""/>
        <dsp:cNvSpPr/>
      </dsp:nvSpPr>
      <dsp:spPr>
        <a:xfrm>
          <a:off x="2540" y="1097028"/>
          <a:ext cx="2476500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r" defTabSz="12001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2700" kern="1200" dirty="0"/>
            <a:t>שיטה שעקרונית </a:t>
          </a:r>
          <a:r>
            <a:rPr lang="he-IL" sz="2700" kern="1200" dirty="0" err="1"/>
            <a:t>קלב"מ</a:t>
          </a:r>
          <a:r>
            <a:rPr lang="he-IL" sz="2700" kern="1200" dirty="0"/>
            <a:t> חל גם בממון ומלקות  אלא שבמקרה זה נקודת החיוב לא חלה באותו רגע ולכן אין </a:t>
          </a:r>
          <a:r>
            <a:rPr lang="he-IL" sz="2700" kern="1200" dirty="0" err="1"/>
            <a:t>קלב"מ</a:t>
          </a:r>
          <a:endParaRPr lang="he-IL" sz="2700" kern="1200" dirty="0"/>
        </a:p>
      </dsp:txBody>
      <dsp:txXfrm>
        <a:off x="2540" y="1097028"/>
        <a:ext cx="2476500" cy="4002209"/>
      </dsp:txXfrm>
    </dsp:sp>
    <dsp:sp modelId="{1AF0EA64-6AC5-41F1-88FD-B4BA667A4285}">
      <dsp:nvSpPr>
        <dsp:cNvPr id="0" name=""/>
        <dsp:cNvSpPr/>
      </dsp:nvSpPr>
      <dsp:spPr>
        <a:xfrm>
          <a:off x="2825750" y="319428"/>
          <a:ext cx="2476500" cy="777600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רבא</a:t>
          </a:r>
        </a:p>
      </dsp:txBody>
      <dsp:txXfrm>
        <a:off x="2825750" y="319428"/>
        <a:ext cx="2476500" cy="777600"/>
      </dsp:txXfrm>
    </dsp:sp>
    <dsp:sp modelId="{CB225F8A-B936-4ED0-BF4F-F79109399ECC}">
      <dsp:nvSpPr>
        <dsp:cNvPr id="0" name=""/>
        <dsp:cNvSpPr/>
      </dsp:nvSpPr>
      <dsp:spPr>
        <a:xfrm>
          <a:off x="2825750" y="1097028"/>
          <a:ext cx="2476500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r" defTabSz="12001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2700" b="1" kern="1200" dirty="0"/>
            <a:t>לא ברור מה ההסבר בדבריו ומה הקשר לאתנן??</a:t>
          </a:r>
          <a:r>
            <a:rPr lang="he-IL" sz="2700" kern="1200" dirty="0"/>
            <a:t> </a:t>
          </a:r>
        </a:p>
      </dsp:txBody>
      <dsp:txXfrm>
        <a:off x="2825750" y="1097028"/>
        <a:ext cx="2476500" cy="4002209"/>
      </dsp:txXfrm>
    </dsp:sp>
    <dsp:sp modelId="{FEE156DB-BF2F-4A78-931F-BF867C01B1DB}">
      <dsp:nvSpPr>
        <dsp:cNvPr id="0" name=""/>
        <dsp:cNvSpPr/>
      </dsp:nvSpPr>
      <dsp:spPr>
        <a:xfrm>
          <a:off x="5648960" y="319428"/>
          <a:ext cx="2476500" cy="77760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 err="1"/>
            <a:t>אביי</a:t>
          </a:r>
          <a:endParaRPr lang="he-IL" sz="2700" kern="1200" dirty="0"/>
        </a:p>
      </dsp:txBody>
      <dsp:txXfrm>
        <a:off x="5648960" y="319428"/>
        <a:ext cx="2476500" cy="777600"/>
      </dsp:txXfrm>
    </dsp:sp>
    <dsp:sp modelId="{180D388F-E26C-4A69-A935-2DA75A6D60ED}">
      <dsp:nvSpPr>
        <dsp:cNvPr id="0" name=""/>
        <dsp:cNvSpPr/>
      </dsp:nvSpPr>
      <dsp:spPr>
        <a:xfrm>
          <a:off x="5648960" y="1097028"/>
          <a:ext cx="2476500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r" defTabSz="12001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2700" kern="1200" dirty="0"/>
            <a:t>שיטה שאין דין </a:t>
          </a:r>
          <a:r>
            <a:rPr lang="he-IL" sz="2700" kern="1200" dirty="0" err="1"/>
            <a:t>קלב"מ</a:t>
          </a:r>
          <a:r>
            <a:rPr lang="he-IL" sz="2700" kern="1200" dirty="0"/>
            <a:t> במלקות וממון אלא רק במיתה וממון</a:t>
          </a:r>
        </a:p>
      </dsp:txBody>
      <dsp:txXfrm>
        <a:off x="5648960" y="1097028"/>
        <a:ext cx="2476500" cy="40022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13C3C-4BB3-4F5C-B517-9C2628F1A285}">
      <dsp:nvSpPr>
        <dsp:cNvPr id="0" name=""/>
        <dsp:cNvSpPr/>
      </dsp:nvSpPr>
      <dsp:spPr>
        <a:xfrm>
          <a:off x="9374534" y="851437"/>
          <a:ext cx="1628371" cy="3603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 err="1"/>
            <a:t>קלב"מ</a:t>
          </a:r>
          <a:r>
            <a:rPr lang="he-IL" sz="1800" kern="1200" dirty="0"/>
            <a:t> חוסר אפשרות של בית הדין להעניש בשני עונשים</a:t>
          </a:r>
        </a:p>
      </dsp:txBody>
      <dsp:txXfrm>
        <a:off x="9422227" y="899130"/>
        <a:ext cx="1532985" cy="3508569"/>
      </dsp:txXfrm>
    </dsp:sp>
    <dsp:sp modelId="{0BA09504-EFC4-4CCF-9216-A98BE414D00D}">
      <dsp:nvSpPr>
        <dsp:cNvPr id="0" name=""/>
        <dsp:cNvSpPr/>
      </dsp:nvSpPr>
      <dsp:spPr>
        <a:xfrm rot="10707494">
          <a:off x="9107479" y="2491322"/>
          <a:ext cx="181503" cy="377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300" kern="1200"/>
        </a:p>
      </dsp:txBody>
      <dsp:txXfrm rot="10800000">
        <a:off x="9161920" y="2566090"/>
        <a:ext cx="127052" cy="226503"/>
      </dsp:txXfrm>
    </dsp:sp>
    <dsp:sp modelId="{05E203F7-8B5D-4F31-90EF-5E26D267F823}">
      <dsp:nvSpPr>
        <dsp:cNvPr id="0" name=""/>
        <dsp:cNvSpPr/>
      </dsp:nvSpPr>
      <dsp:spPr>
        <a:xfrm>
          <a:off x="7190156" y="963273"/>
          <a:ext cx="1842042" cy="3492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 err="1"/>
            <a:t>קלב"מ</a:t>
          </a:r>
          <a:r>
            <a:rPr lang="he-IL" sz="1800" kern="1200" dirty="0"/>
            <a:t> לא מסיר את עצם החיוב, במידה והוא לא נוצר על ידי בית הדין</a:t>
          </a:r>
        </a:p>
      </dsp:txBody>
      <dsp:txXfrm>
        <a:off x="7244108" y="1017225"/>
        <a:ext cx="1734138" cy="3384215"/>
      </dsp:txXfrm>
    </dsp:sp>
    <dsp:sp modelId="{ED19F56A-9859-4FDF-A744-5CEE4C820B85}">
      <dsp:nvSpPr>
        <dsp:cNvPr id="0" name=""/>
        <dsp:cNvSpPr/>
      </dsp:nvSpPr>
      <dsp:spPr>
        <a:xfrm rot="10800000">
          <a:off x="6715230" y="2520580"/>
          <a:ext cx="322705" cy="377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300" kern="1200"/>
        </a:p>
      </dsp:txBody>
      <dsp:txXfrm rot="10800000">
        <a:off x="6812041" y="2596081"/>
        <a:ext cx="225894" cy="226503"/>
      </dsp:txXfrm>
    </dsp:sp>
    <dsp:sp modelId="{4A2AED2E-A0F0-40BF-A55D-49553C9FE382}">
      <dsp:nvSpPr>
        <dsp:cNvPr id="0" name=""/>
        <dsp:cNvSpPr/>
      </dsp:nvSpPr>
      <dsp:spPr>
        <a:xfrm>
          <a:off x="4772936" y="963273"/>
          <a:ext cx="1808340" cy="3492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חובות ממוניים שאינן קנסות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לפחות ביחס לחובות שהם: "מלווה שאינה כתובה בתורה"  כמו תשלומי הלוואה או חוזה 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לא נעלמים גם כשיש </a:t>
          </a:r>
          <a:r>
            <a:rPr lang="he-IL" sz="1600" kern="1200" dirty="0" err="1"/>
            <a:t>קלב"מ</a:t>
          </a:r>
          <a:r>
            <a:rPr lang="he-IL" sz="1600" kern="1200" dirty="0"/>
            <a:t>, אלא שבית הדין לא יכול לאכוף אותם</a:t>
          </a:r>
        </a:p>
      </dsp:txBody>
      <dsp:txXfrm>
        <a:off x="4825900" y="1016237"/>
        <a:ext cx="1702412" cy="3386191"/>
      </dsp:txXfrm>
    </dsp:sp>
    <dsp:sp modelId="{23D3CBAF-830E-4E35-B4DE-69845179AB33}">
      <dsp:nvSpPr>
        <dsp:cNvPr id="0" name=""/>
        <dsp:cNvSpPr/>
      </dsp:nvSpPr>
      <dsp:spPr>
        <a:xfrm rot="10800000">
          <a:off x="4331625" y="2520580"/>
          <a:ext cx="299864" cy="377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300" kern="1200"/>
        </a:p>
      </dsp:txBody>
      <dsp:txXfrm rot="10800000">
        <a:off x="4421584" y="2596081"/>
        <a:ext cx="209905" cy="226503"/>
      </dsp:txXfrm>
    </dsp:sp>
    <dsp:sp modelId="{17F2ACF0-4BAD-4C36-B2FB-7CE136577260}">
      <dsp:nvSpPr>
        <dsp:cNvPr id="0" name=""/>
        <dsp:cNvSpPr/>
      </dsp:nvSpPr>
      <dsp:spPr>
        <a:xfrm>
          <a:off x="2365781" y="893473"/>
          <a:ext cx="1841372" cy="36317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 err="1"/>
            <a:t>נפק"מ</a:t>
          </a:r>
          <a:r>
            <a:rPr lang="he-IL" sz="1600" kern="1200" dirty="0"/>
            <a:t> למעשה:</a:t>
          </a:r>
          <a:br>
            <a:rPr lang="en-US" sz="1600" kern="1200" dirty="0"/>
          </a:br>
          <a:r>
            <a:rPr lang="he-IL" sz="1600" kern="1200" dirty="0"/>
            <a:t>1. האדם חייב לשלם את התשלום כדי לצאת ידי שמיים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2. אם הנחבל/המשכיר </a:t>
          </a:r>
          <a:r>
            <a:rPr lang="he-IL" sz="1600" kern="1200" dirty="0" err="1"/>
            <a:t>וכו</a:t>
          </a:r>
          <a:r>
            <a:rPr lang="he-IL" sz="1600" kern="1200" dirty="0"/>
            <a:t> תפס את החוב בעצמו לא מוציאים מידו</a:t>
          </a:r>
        </a:p>
      </dsp:txBody>
      <dsp:txXfrm>
        <a:off x="2419713" y="947405"/>
        <a:ext cx="1733508" cy="3523856"/>
      </dsp:txXfrm>
    </dsp:sp>
    <dsp:sp modelId="{37B84C46-7729-4322-90B5-F248F48258CF}">
      <dsp:nvSpPr>
        <dsp:cNvPr id="0" name=""/>
        <dsp:cNvSpPr/>
      </dsp:nvSpPr>
      <dsp:spPr>
        <a:xfrm rot="10800000">
          <a:off x="1857240" y="2520580"/>
          <a:ext cx="345547" cy="377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300" kern="1200"/>
        </a:p>
      </dsp:txBody>
      <dsp:txXfrm rot="10800000">
        <a:off x="1960904" y="2596081"/>
        <a:ext cx="241883" cy="226503"/>
      </dsp:txXfrm>
    </dsp:sp>
    <dsp:sp modelId="{6C8BF9BB-BDE8-473B-B8EA-7CADC803B5ED}">
      <dsp:nvSpPr>
        <dsp:cNvPr id="0" name=""/>
        <dsp:cNvSpPr/>
      </dsp:nvSpPr>
      <dsp:spPr>
        <a:xfrm>
          <a:off x="5275" y="945235"/>
          <a:ext cx="1708530" cy="3528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600" kern="1200" dirty="0"/>
            <a:t>פרשנות </a:t>
          </a:r>
          <a:r>
            <a:rPr lang="he-IL" sz="1600" kern="1200" dirty="0" err="1"/>
            <a:t>הברייתא</a:t>
          </a:r>
          <a:r>
            <a:rPr lang="he-IL" sz="1600" kern="1200" dirty="0"/>
            <a:t> לדידו של רבא: "לוקה ומשלם" לא שבית הדין מחייב אותו לשלם אלא שהחוב הממוני חל עליו וצריך כדי לצאת ידי שמיים לשלם אותו.</a:t>
          </a:r>
        </a:p>
      </dsp:txBody>
      <dsp:txXfrm>
        <a:off x="55316" y="995276"/>
        <a:ext cx="1608448" cy="34281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B39E3-99BC-4246-ACC6-8497D949792D}">
      <dsp:nvSpPr>
        <dsp:cNvPr id="0" name=""/>
        <dsp:cNvSpPr/>
      </dsp:nvSpPr>
      <dsp:spPr>
        <a:xfrm>
          <a:off x="5493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14300" rIns="38100" bIns="38100" numCol="1" spcCol="1270" anchor="t" anchorCtr="0">
          <a:noAutofit/>
        </a:bodyPr>
        <a:lstStyle/>
        <a:p>
          <a:pPr marL="285750" lvl="1" indent="-285750" algn="r" defTabSz="13335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3000" kern="1200" dirty="0"/>
            <a:t>בית הדין לא  מעניש עונש כפול</a:t>
          </a:r>
        </a:p>
      </dsp:txBody>
      <dsp:txXfrm>
        <a:off x="46994" y="1389523"/>
        <a:ext cx="2289726" cy="1729690"/>
      </dsp:txXfrm>
    </dsp:sp>
    <dsp:sp modelId="{6D6E9EA2-89C0-4B8D-B2A3-BEDF99D3C219}">
      <dsp:nvSpPr>
        <dsp:cNvPr id="0" name=""/>
        <dsp:cNvSpPr/>
      </dsp:nvSpPr>
      <dsp:spPr>
        <a:xfrm>
          <a:off x="5493" y="3119214"/>
          <a:ext cx="2372728" cy="7616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marL="0" lvl="0" indent="0" algn="l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בית הדין כמעניש </a:t>
          </a:r>
        </a:p>
      </dsp:txBody>
      <dsp:txXfrm>
        <a:off x="5493" y="3119214"/>
        <a:ext cx="1670935" cy="761612"/>
      </dsp:txXfrm>
    </dsp:sp>
    <dsp:sp modelId="{C39AA7E7-8BAC-4BF2-AC84-F2A215AE33F5}">
      <dsp:nvSpPr>
        <dsp:cNvPr id="0" name=""/>
        <dsp:cNvSpPr/>
      </dsp:nvSpPr>
      <dsp:spPr>
        <a:xfrm>
          <a:off x="1743549" y="3240189"/>
          <a:ext cx="830454" cy="830454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1C7FE-BED1-4994-8E82-951ADF59B2D7}">
      <dsp:nvSpPr>
        <dsp:cNvPr id="0" name=""/>
        <dsp:cNvSpPr/>
      </dsp:nvSpPr>
      <dsp:spPr>
        <a:xfrm>
          <a:off x="2779744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6920613"/>
              <a:satOff val="18186"/>
              <a:lumOff val="-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14300" rIns="38100" bIns="38100" numCol="1" spcCol="1270" anchor="t" anchorCtr="0">
          <a:noAutofit/>
        </a:bodyPr>
        <a:lstStyle/>
        <a:p>
          <a:pPr marL="285750" lvl="1" indent="-285750" algn="r" defTabSz="13335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3000" kern="1200" dirty="0"/>
            <a:t>בית הדין לא מחייב חיוב כפול </a:t>
          </a:r>
        </a:p>
      </dsp:txBody>
      <dsp:txXfrm>
        <a:off x="2821245" y="1389523"/>
        <a:ext cx="2289726" cy="1729690"/>
      </dsp:txXfrm>
    </dsp:sp>
    <dsp:sp modelId="{62C0A2AB-A0E1-494E-936F-78B95DFAAA11}">
      <dsp:nvSpPr>
        <dsp:cNvPr id="0" name=""/>
        <dsp:cNvSpPr/>
      </dsp:nvSpPr>
      <dsp:spPr>
        <a:xfrm>
          <a:off x="2779744" y="3119214"/>
          <a:ext cx="2372728" cy="761612"/>
        </a:xfrm>
        <a:prstGeom prst="rect">
          <a:avLst/>
        </a:prstGeom>
        <a:solidFill>
          <a:schemeClr val="accent2">
            <a:hueOff val="-6920613"/>
            <a:satOff val="18186"/>
            <a:lumOff val="-1961"/>
            <a:alphaOff val="0"/>
          </a:schemeClr>
        </a:solidFill>
        <a:ln w="12700" cap="flat" cmpd="sng" algn="ctr">
          <a:solidFill>
            <a:schemeClr val="accent2">
              <a:hueOff val="-6920613"/>
              <a:satOff val="18186"/>
              <a:lumOff val="-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marL="0" lvl="0" indent="0" algn="l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בית הדין כמוציא לפועל של חיובים </a:t>
          </a:r>
        </a:p>
      </dsp:txBody>
      <dsp:txXfrm>
        <a:off x="2779744" y="3119214"/>
        <a:ext cx="1670935" cy="761612"/>
      </dsp:txXfrm>
    </dsp:sp>
    <dsp:sp modelId="{5BB750EB-7916-4617-B30F-D916B3B9FDF3}">
      <dsp:nvSpPr>
        <dsp:cNvPr id="0" name=""/>
        <dsp:cNvSpPr/>
      </dsp:nvSpPr>
      <dsp:spPr>
        <a:xfrm>
          <a:off x="4517800" y="3240189"/>
          <a:ext cx="830454" cy="830454"/>
        </a:xfrm>
        <a:prstGeom prst="ellipse">
          <a:avLst/>
        </a:prstGeom>
        <a:solidFill>
          <a:schemeClr val="accent2">
            <a:tint val="40000"/>
            <a:alpha val="90000"/>
            <a:hueOff val="-6805092"/>
            <a:satOff val="14596"/>
            <a:lumOff val="37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805092"/>
              <a:satOff val="14596"/>
              <a:lumOff val="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22EDE9-0281-40EF-81D5-A9C1453292FF}">
      <dsp:nvSpPr>
        <dsp:cNvPr id="0" name=""/>
        <dsp:cNvSpPr/>
      </dsp:nvSpPr>
      <dsp:spPr>
        <a:xfrm>
          <a:off x="5553995" y="1348022"/>
          <a:ext cx="2372728" cy="17711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3841225"/>
              <a:satOff val="36371"/>
              <a:lumOff val="-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14300" rIns="38100" bIns="38100" numCol="1" spcCol="1270" anchor="t" anchorCtr="0">
          <a:noAutofit/>
        </a:bodyPr>
        <a:lstStyle/>
        <a:p>
          <a:pPr marL="285750" lvl="1" indent="-285750" algn="r" defTabSz="13335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3000" kern="1200" dirty="0"/>
            <a:t>מבט המגדיר מה הנרטיב של המקרה </a:t>
          </a:r>
        </a:p>
      </dsp:txBody>
      <dsp:txXfrm>
        <a:off x="5595496" y="1389523"/>
        <a:ext cx="2289726" cy="1729690"/>
      </dsp:txXfrm>
    </dsp:sp>
    <dsp:sp modelId="{CA882644-84C3-431E-B99F-6F2F088E18A4}">
      <dsp:nvSpPr>
        <dsp:cNvPr id="0" name=""/>
        <dsp:cNvSpPr/>
      </dsp:nvSpPr>
      <dsp:spPr>
        <a:xfrm>
          <a:off x="5553995" y="3119214"/>
          <a:ext cx="2372728" cy="761612"/>
        </a:xfrm>
        <a:prstGeom prst="rect">
          <a:avLst/>
        </a:prstGeom>
        <a:solidFill>
          <a:schemeClr val="accent2">
            <a:hueOff val="-13841225"/>
            <a:satOff val="36371"/>
            <a:lumOff val="-3921"/>
            <a:alphaOff val="0"/>
          </a:schemeClr>
        </a:solidFill>
        <a:ln w="12700" cap="flat" cmpd="sng" algn="ctr">
          <a:solidFill>
            <a:schemeClr val="accent2">
              <a:hueOff val="-13841225"/>
              <a:satOff val="36371"/>
              <a:lumOff val="-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marL="0" lvl="0" indent="0" algn="l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בית הדין כמגדיר נרטיב</a:t>
          </a:r>
        </a:p>
      </dsp:txBody>
      <dsp:txXfrm>
        <a:off x="5553995" y="3119214"/>
        <a:ext cx="1670935" cy="761612"/>
      </dsp:txXfrm>
    </dsp:sp>
    <dsp:sp modelId="{08459D02-1236-4DE5-B89D-FAA9E331744C}">
      <dsp:nvSpPr>
        <dsp:cNvPr id="0" name=""/>
        <dsp:cNvSpPr/>
      </dsp:nvSpPr>
      <dsp:spPr>
        <a:xfrm>
          <a:off x="7292051" y="3240189"/>
          <a:ext cx="830454" cy="830454"/>
        </a:xfrm>
        <a:prstGeom prst="ellipse">
          <a:avLst/>
        </a:prstGeom>
        <a:solidFill>
          <a:schemeClr val="accent2">
            <a:tint val="40000"/>
            <a:alpha val="90000"/>
            <a:hueOff val="-13610184"/>
            <a:satOff val="29192"/>
            <a:lumOff val="74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3610184"/>
              <a:satOff val="29192"/>
              <a:lumOff val="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F4EA64-D5E8-4450-BC30-7DFC4EBD38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41F71-C740-4CC1-840C-5FB23C8519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963B1-226B-4B24-8975-7DD28730789D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CE577-AAC9-4588-9221-506DA251D4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921CD-9C42-44C5-B535-5F5FA40227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9CF0-FE85-40E5-A3E4-9D8D4A205B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78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BE83-1F76-412F-817F-6B87541A62B7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54AA9-D1C5-4A71-8BC1-393246244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0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9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3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2B9599-6E7A-4DD2-B13A-B4F68A135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E377648-1ED1-4112-805B-16C14CE9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909241" cy="557107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/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3B59CB-289C-4850-A932-358B9E412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877" y="806752"/>
            <a:ext cx="6570161" cy="5244497"/>
          </a:xfrm>
          <a:prstGeom prst="rect">
            <a:avLst/>
          </a:prstGeom>
          <a:solidFill>
            <a:schemeClr val="tx1"/>
          </a:solidFill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8867647-07B7-4265-832F-DE0E80979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37837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16AC468-2C3D-4337-A9A2-81175F6D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A873262-74DB-4FD1-9625-E4616CF01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4377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9F3D15D-CB95-47AD-87F5-9CFF84F61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D90EC3D-482A-4E73-B198-E8341A0D0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6833" y="2691634"/>
            <a:ext cx="3238829" cy="1828122"/>
          </a:xfrm>
        </p:spPr>
        <p:txBody>
          <a:bodyPr>
            <a:normAutofit/>
          </a:bodyPr>
          <a:lstStyle/>
          <a:p>
            <a:pPr rtl="1"/>
            <a:r>
              <a:rPr lang="he-IL" sz="4000" b="1" dirty="0">
                <a:solidFill>
                  <a:srgbClr val="78B9A8"/>
                </a:solidFill>
              </a:rPr>
              <a:t>מסכת בבא מציעא </a:t>
            </a:r>
            <a:endParaRPr lang="en-US" sz="4000" b="1" dirty="0">
              <a:solidFill>
                <a:srgbClr val="78B9A8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048EE7C-B77F-4E59-88A7-DD66337BB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38730" y="4519756"/>
            <a:ext cx="3681413" cy="1265587"/>
          </a:xfrm>
        </p:spPr>
        <p:txBody>
          <a:bodyPr>
            <a:normAutofit/>
          </a:bodyPr>
          <a:lstStyle/>
          <a:p>
            <a:pPr rtl="1"/>
            <a:r>
              <a:rPr lang="he-IL" sz="2600" dirty="0">
                <a:solidFill>
                  <a:srgbClr val="78B9A8"/>
                </a:solidFill>
              </a:rPr>
              <a:t>דף סד</a:t>
            </a:r>
          </a:p>
        </p:txBody>
      </p:sp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9B127657-3883-4CE2-9AFC-3A067D4E30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944797" y="5541275"/>
            <a:ext cx="2680743" cy="1265587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AA48F2E5-F50B-4DBB-B35A-513D9EB741D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61287" y="328162"/>
            <a:ext cx="3359020" cy="25192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3883" y="1970192"/>
            <a:ext cx="471864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b="1" dirty="0">
                <a:solidFill>
                  <a:schemeClr val="bg1"/>
                </a:solidFill>
              </a:rPr>
              <a:t>קים ליה </a:t>
            </a:r>
            <a:r>
              <a:rPr lang="he-IL" sz="6000" b="1" dirty="0" err="1">
                <a:solidFill>
                  <a:schemeClr val="bg1"/>
                </a:solidFill>
              </a:rPr>
              <a:t>בדרבה</a:t>
            </a:r>
            <a:r>
              <a:rPr lang="he-IL" sz="6000" b="1" dirty="0">
                <a:solidFill>
                  <a:schemeClr val="bg1"/>
                </a:solidFill>
              </a:rPr>
              <a:t> מיניה – מה זה? 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6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5567101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2" y="374215"/>
            <a:ext cx="11532995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graphicFrame>
        <p:nvGraphicFramePr>
          <p:cNvPr id="10" name="טבלה 9">
            <a:extLst>
              <a:ext uri="{FF2B5EF4-FFF2-40B4-BE49-F238E27FC236}">
                <a16:creationId xmlns:a16="http://schemas.microsoft.com/office/drawing/2014/main" id="{C339AB63-30ED-A499-9728-BC3A9E44E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332107"/>
              </p:ext>
            </p:extLst>
          </p:nvPr>
        </p:nvGraphicFramePr>
        <p:xfrm>
          <a:off x="985520" y="719666"/>
          <a:ext cx="10292079" cy="5491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30693">
                  <a:extLst>
                    <a:ext uri="{9D8B030D-6E8A-4147-A177-3AD203B41FA5}">
                      <a16:colId xmlns:a16="http://schemas.microsoft.com/office/drawing/2014/main" val="2832120383"/>
                    </a:ext>
                  </a:extLst>
                </a:gridCol>
                <a:gridCol w="3430693">
                  <a:extLst>
                    <a:ext uri="{9D8B030D-6E8A-4147-A177-3AD203B41FA5}">
                      <a16:colId xmlns:a16="http://schemas.microsoft.com/office/drawing/2014/main" val="3452067789"/>
                    </a:ext>
                  </a:extLst>
                </a:gridCol>
                <a:gridCol w="3430693">
                  <a:extLst>
                    <a:ext uri="{9D8B030D-6E8A-4147-A177-3AD203B41FA5}">
                      <a16:colId xmlns:a16="http://schemas.microsoft.com/office/drawing/2014/main" val="818800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שיטת רש"י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שיטת חכמי צרפת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93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היקף דין </a:t>
                      </a:r>
                      <a:r>
                        <a:rPr lang="he-IL" b="1" dirty="0" err="1"/>
                        <a:t>קלב"מ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חל גם על חיובים ממונים מכוח חוזה: הלוואה, אתנן, חוזה שכירות, מקח וממכר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חל רק על חיובים ממונים מכוח התורה: קנסות, חבלות </a:t>
                      </a:r>
                      <a:r>
                        <a:rPr lang="he-IL" dirty="0" err="1"/>
                        <a:t>וכו</a:t>
                      </a:r>
                      <a:r>
                        <a:rPr lang="he-IL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543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העקרון של </a:t>
                      </a:r>
                      <a:r>
                        <a:rPr lang="he-IL" b="1" dirty="0" err="1"/>
                        <a:t>קלב"מ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דין לא יכול להעניש וגם לא לחייב שני חיובים בכתב אישום אחד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הדין רק לא יכול להעניש שני עונשים על מעשה אחד, ממילא מה שאיננו עונש לא רלוונטי לדין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1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הבנת </a:t>
                      </a:r>
                      <a:r>
                        <a:rPr lang="he-IL" b="1" dirty="0" err="1"/>
                        <a:t>הברייתא</a:t>
                      </a:r>
                      <a:r>
                        <a:rPr lang="he-IL" b="1" dirty="0"/>
                        <a:t> בהסבר של רבא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"לוקה ומשלם" – בית הדין מחייב מלקות והאדם צריך גם לשלם כדי לצאת ידי שמיים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"לוקה ומשלם" – בית הדין מעניש במלקות וגם מחייב בממון שנוצרו מכוח החוזה בין הצדדים ואינם קשורים לעונש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888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הסבר המשפט "אתנן אסרה תורה ואפילו בבא על </a:t>
                      </a:r>
                      <a:r>
                        <a:rPr lang="he-IL" b="1" dirty="0" err="1"/>
                        <a:t>אמו</a:t>
                      </a:r>
                      <a:r>
                        <a:rPr lang="he-IL" b="1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במידה ואדם </a:t>
                      </a:r>
                      <a:r>
                        <a:rPr lang="he-IL" dirty="0" err="1"/>
                        <a:t>יתן</a:t>
                      </a:r>
                      <a:r>
                        <a:rPr lang="he-IL" dirty="0"/>
                        <a:t> מעצמו את האתנן הוא יוגדר כאתנן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הדין מחייב את האדם לתת את האתנן למרות שמחויב מיתה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9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he-IL" b="1" dirty="0"/>
                    </a:p>
                    <a:p>
                      <a:pPr algn="r" rtl="1"/>
                      <a:r>
                        <a:rPr lang="he-IL" b="1" dirty="0"/>
                        <a:t>מה ההסבר לדין </a:t>
                      </a:r>
                      <a:r>
                        <a:rPr lang="he-IL" b="1" dirty="0" err="1"/>
                        <a:t>קלב"מ</a:t>
                      </a:r>
                      <a:r>
                        <a:rPr lang="he-IL" b="1" dirty="0"/>
                        <a:t>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דין פורמלי בהלכות בית הדין: אי אפשר לחייב שני חיובים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דין בהלכות ענישה:</a:t>
                      </a:r>
                      <a:r>
                        <a:rPr lang="en-US" dirty="0"/>
                        <a:t> </a:t>
                      </a:r>
                      <a:r>
                        <a:rPr lang="he-IL" dirty="0"/>
                        <a:t>לא ניתן לייצר שני עונשים על מעשה אחד.</a:t>
                      </a:r>
                    </a:p>
                    <a:p>
                      <a:pPr algn="r" rtl="1"/>
                      <a:endParaRPr lang="he-IL" dirty="0"/>
                    </a:p>
                    <a:p>
                      <a:pPr algn="r" rtl="1"/>
                      <a:r>
                        <a:rPr lang="he-IL" b="1" dirty="0"/>
                        <a:t>מה ההיגיון?? </a:t>
                      </a:r>
                    </a:p>
                    <a:p>
                      <a:pPr algn="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691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362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624659"/>
            <a:ext cx="6096000" cy="862077"/>
          </a:xfrm>
        </p:spPr>
        <p:txBody>
          <a:bodyPr>
            <a:normAutofit fontScale="90000"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הסבר מהותי בשיטת חכמי צרפת: </a:t>
            </a:r>
            <a:b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36" y="362677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400096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he-IL" sz="2800" dirty="0"/>
          </a:p>
          <a:p>
            <a:pPr algn="just" rtl="1"/>
            <a:endParaRPr lang="he-IL" sz="2800" dirty="0"/>
          </a:p>
          <a:p>
            <a:pPr algn="just" rtl="1"/>
            <a:endParaRPr lang="he-IL" sz="2800" dirty="0"/>
          </a:p>
          <a:p>
            <a:pPr algn="just" rtl="1"/>
            <a:endParaRPr lang="he-IL" sz="2800" dirty="0"/>
          </a:p>
        </p:txBody>
      </p:sp>
      <p:sp>
        <p:nvSpPr>
          <p:cNvPr id="4" name="מלבן 3"/>
          <p:cNvSpPr/>
          <p:nvPr/>
        </p:nvSpPr>
        <p:spPr>
          <a:xfrm>
            <a:off x="5207000" y="14867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br>
              <a:rPr lang="he-IL" sz="2400" dirty="0"/>
            </a:br>
            <a:r>
              <a:rPr lang="he-IL" sz="2400" dirty="0"/>
              <a:t> </a:t>
            </a:r>
          </a:p>
          <a:p>
            <a:pPr algn="r"/>
            <a:endParaRPr lang="he-IL" sz="2400" dirty="0"/>
          </a:p>
          <a:p>
            <a:pPr algn="r"/>
            <a:endParaRPr lang="he-IL" sz="2400" dirty="0"/>
          </a:p>
          <a:p>
            <a:pPr algn="r"/>
            <a:endParaRPr lang="he-IL" sz="2400" dirty="0"/>
          </a:p>
        </p:txBody>
      </p:sp>
      <p:sp>
        <p:nvSpPr>
          <p:cNvPr id="9" name="הסבר חץ ימינה 8"/>
          <p:cNvSpPr/>
          <p:nvPr/>
        </p:nvSpPr>
        <p:spPr>
          <a:xfrm>
            <a:off x="630741" y="1162886"/>
            <a:ext cx="4312036" cy="3890334"/>
          </a:xfrm>
          <a:prstGeom prst="right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dirty="0">
                <a:solidFill>
                  <a:schemeClr val="bg1"/>
                </a:solidFill>
              </a:rPr>
              <a:t> כאשר יש מקרה בן אדם עושה מעשה שמתחייב עליו מיתה וגם מתחייב ממון, לדוגמא: רצח אדם והכדור פגע ושרף גם בשטרות כסף – הבחירה של בית הדין היא להגדיר שלא ניתן לדון על כסף כאשר יש ברקע רצח של בן אדם. </a:t>
            </a:r>
          </a:p>
          <a:p>
            <a:pPr algn="ctr" rtl="1"/>
            <a:r>
              <a:rPr lang="he-IL" b="1" dirty="0" err="1">
                <a:solidFill>
                  <a:schemeClr val="bg1"/>
                </a:solidFill>
              </a:rPr>
              <a:t>קלב"מ</a:t>
            </a:r>
            <a:r>
              <a:rPr lang="he-IL" b="1" dirty="0">
                <a:solidFill>
                  <a:schemeClr val="bg1"/>
                </a:solidFill>
              </a:rPr>
              <a:t> מגדיר שמה שקרה זה רצח ולא נזק ממוני </a:t>
            </a:r>
          </a:p>
        </p:txBody>
      </p:sp>
      <p:pic>
        <p:nvPicPr>
          <p:cNvPr id="1026" name="Picture 2" descr="מה ההבדל בין עבירות גניבה לבין עבירת שוד? - מהם ההבדלים | אתר החוק של עדן">
            <a:extLst>
              <a:ext uri="{FF2B5EF4-FFF2-40B4-BE49-F238E27FC236}">
                <a16:creationId xmlns:a16="http://schemas.microsoft.com/office/drawing/2014/main" id="{F457B14E-0B9B-5CCC-FD71-93DA106BC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980" y="1486736"/>
            <a:ext cx="5792500" cy="214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600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5567101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2" y="374215"/>
            <a:ext cx="11532995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graphicFrame>
        <p:nvGraphicFramePr>
          <p:cNvPr id="10" name="טבלה 9">
            <a:extLst>
              <a:ext uri="{FF2B5EF4-FFF2-40B4-BE49-F238E27FC236}">
                <a16:creationId xmlns:a16="http://schemas.microsoft.com/office/drawing/2014/main" id="{C339AB63-30ED-A499-9728-BC3A9E44E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84178"/>
              </p:ext>
            </p:extLst>
          </p:nvPr>
        </p:nvGraphicFramePr>
        <p:xfrm>
          <a:off x="338974" y="371485"/>
          <a:ext cx="10867506" cy="5857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22502">
                  <a:extLst>
                    <a:ext uri="{9D8B030D-6E8A-4147-A177-3AD203B41FA5}">
                      <a16:colId xmlns:a16="http://schemas.microsoft.com/office/drawing/2014/main" val="2832120383"/>
                    </a:ext>
                  </a:extLst>
                </a:gridCol>
                <a:gridCol w="3622502">
                  <a:extLst>
                    <a:ext uri="{9D8B030D-6E8A-4147-A177-3AD203B41FA5}">
                      <a16:colId xmlns:a16="http://schemas.microsoft.com/office/drawing/2014/main" val="3452067789"/>
                    </a:ext>
                  </a:extLst>
                </a:gridCol>
                <a:gridCol w="3622502">
                  <a:extLst>
                    <a:ext uri="{9D8B030D-6E8A-4147-A177-3AD203B41FA5}">
                      <a16:colId xmlns:a16="http://schemas.microsoft.com/office/drawing/2014/main" val="818800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שיטת רש"י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שיטת חכמי צרפת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93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היקף דין </a:t>
                      </a:r>
                      <a:r>
                        <a:rPr lang="he-IL" b="1" dirty="0" err="1"/>
                        <a:t>קלב"מ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חל גם על חיובים ממונים מכוח חוזה: הלוואה, אתנן, חוזה שכירות, מקח וממכר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חל רק על חיובים ממונים מכוח התורה: קנסות, חבלות </a:t>
                      </a:r>
                      <a:r>
                        <a:rPr lang="he-IL" dirty="0" err="1"/>
                        <a:t>וכו</a:t>
                      </a:r>
                      <a:r>
                        <a:rPr lang="he-IL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543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העקרון של </a:t>
                      </a:r>
                      <a:r>
                        <a:rPr lang="he-IL" b="1" dirty="0" err="1"/>
                        <a:t>קלב"מ</a:t>
                      </a:r>
                      <a:endParaRPr lang="he-I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דין לא יכול להעניש וגם לא לחייב שני חיובים בכתב אישום אחד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הדין רק לא יכול להעניש שני עונשים על מעשה אחד, ממילא מה שאיננו עונש לא רלוונטי לדין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1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הבנת </a:t>
                      </a:r>
                      <a:r>
                        <a:rPr lang="he-IL" b="1" dirty="0" err="1"/>
                        <a:t>הברייתא</a:t>
                      </a:r>
                      <a:r>
                        <a:rPr lang="he-IL" b="1" dirty="0"/>
                        <a:t> בהסבר של רבא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"לוקה ומשלם" – בית הדין מחייב מלקות והאדם צריך גם לשלם כדי לצאת ידי שמיים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"לוקה ומשלם" – בית הדין מעניש במלקות וגם מחייב בממון שנוצרו מכוח החוזה בין הצדדים ואינם קשורים לעונש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888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הסבר המשפט "אתנן אסרה תורה ואפילו בבא על </a:t>
                      </a:r>
                      <a:r>
                        <a:rPr lang="he-IL" b="1" dirty="0" err="1"/>
                        <a:t>אמו</a:t>
                      </a:r>
                      <a:r>
                        <a:rPr lang="he-IL" b="1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במידה ואדם </a:t>
                      </a:r>
                      <a:r>
                        <a:rPr lang="he-IL" dirty="0" err="1"/>
                        <a:t>יתן</a:t>
                      </a:r>
                      <a:r>
                        <a:rPr lang="he-IL" dirty="0"/>
                        <a:t> מעצמו את האתנן הוא יוגדר כאתנן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בית הדין מחייב את האדם לתת את האתנן למרות שמחויב מיתה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9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מה ההסבר לדין </a:t>
                      </a:r>
                      <a:r>
                        <a:rPr lang="he-IL" b="1" dirty="0" err="1"/>
                        <a:t>קלב"מ</a:t>
                      </a:r>
                      <a:r>
                        <a:rPr lang="he-IL" b="1" dirty="0"/>
                        <a:t>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דין פורמלי בהלכות בית הדין: אי אפשר לחייב שני חיובים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dirty="0"/>
                        <a:t>דין בהלכות ענישה:</a:t>
                      </a:r>
                      <a:r>
                        <a:rPr lang="en-US" dirty="0"/>
                        <a:t> </a:t>
                      </a:r>
                      <a:r>
                        <a:rPr lang="he-IL" dirty="0"/>
                        <a:t>לא ניתן לייצר שני עונשים על מעשה אחד.</a:t>
                      </a:r>
                      <a:r>
                        <a:rPr lang="he-IL" b="1" dirty="0"/>
                        <a:t> לא שייך בתפקיד בית הדין כ"הוצאה לפועל"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691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מה היחס בין שני הלימודים: "כדי </a:t>
                      </a:r>
                      <a:r>
                        <a:rPr lang="he-IL" b="1" dirty="0" err="1"/>
                        <a:t>רשעתו</a:t>
                      </a:r>
                      <a:r>
                        <a:rPr lang="he-IL" b="1" dirty="0"/>
                        <a:t>" </a:t>
                      </a:r>
                      <a:r>
                        <a:rPr lang="he-IL" b="1" dirty="0" err="1"/>
                        <a:t>ו"בדרבה</a:t>
                      </a:r>
                      <a:r>
                        <a:rPr lang="he-IL" b="1" dirty="0"/>
                        <a:t> מיניה"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כדי </a:t>
                      </a:r>
                      <a:r>
                        <a:rPr lang="he-IL" b="1" dirty="0" err="1"/>
                        <a:t>רשעתו</a:t>
                      </a:r>
                      <a:r>
                        <a:rPr lang="he-IL" b="1" dirty="0"/>
                        <a:t> איננו מחייב מצד עצמו </a:t>
                      </a:r>
                      <a:r>
                        <a:rPr lang="he-IL" b="1" dirty="0" err="1"/>
                        <a:t>שנקח</a:t>
                      </a:r>
                      <a:r>
                        <a:rPr lang="he-IL" b="1" dirty="0"/>
                        <a:t> דווקא העונש החמור יותר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/>
                        <a:t>"</a:t>
                      </a:r>
                      <a:r>
                        <a:rPr lang="he-IL" b="1" dirty="0" err="1"/>
                        <a:t>בדרבה</a:t>
                      </a:r>
                      <a:r>
                        <a:rPr lang="he-IL" b="1" dirty="0"/>
                        <a:t> מיניה" זה לב הדין של </a:t>
                      </a:r>
                      <a:r>
                        <a:rPr lang="he-IL" b="1" dirty="0" err="1"/>
                        <a:t>קלב"מ</a:t>
                      </a:r>
                      <a:r>
                        <a:rPr lang="he-IL" b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979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884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2124" y="624659"/>
            <a:ext cx="7157258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הגדרות בדין קים ליה </a:t>
            </a:r>
            <a:r>
              <a:rPr lang="he-IL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בדרבה</a:t>
            </a:r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מיניה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36" y="362677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5207000" y="14867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br>
              <a:rPr lang="he-IL" sz="2400" dirty="0"/>
            </a:br>
            <a:r>
              <a:rPr lang="he-IL" sz="2400" dirty="0"/>
              <a:t> </a:t>
            </a:r>
          </a:p>
          <a:p>
            <a:pPr algn="r"/>
            <a:endParaRPr lang="he-IL" sz="2400" dirty="0"/>
          </a:p>
          <a:p>
            <a:pPr algn="r"/>
            <a:endParaRPr lang="he-IL" sz="2400" dirty="0"/>
          </a:p>
          <a:p>
            <a:pPr algn="r"/>
            <a:endParaRPr lang="he-IL" sz="2400" dirty="0"/>
          </a:p>
        </p:txBody>
      </p:sp>
      <p:graphicFrame>
        <p:nvGraphicFramePr>
          <p:cNvPr id="10" name="דיאגרמה 9">
            <a:extLst>
              <a:ext uri="{FF2B5EF4-FFF2-40B4-BE49-F238E27FC236}">
                <a16:creationId xmlns:a16="http://schemas.microsoft.com/office/drawing/2014/main" id="{CA9EE259-9EEE-4279-2645-0A41578112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62230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5456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6FF3823-BBAD-4D28-B6DB-E416E2409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20F056-0FFD-4EE9-BDCB-8963C7F8B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507ED7-71D7-4B95-8D4F-7B3E18623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A38E6D2-F0D9-4B69-ABEB-EB70412E8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35880" y="1267730"/>
            <a:ext cx="1920240" cy="731520"/>
            <a:chOff x="4828372" y="1267730"/>
            <a:chExt cx="2227748" cy="73152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25EA075-7728-48F3-B18E-92389160D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5880" y="1267730"/>
              <a:ext cx="192024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e-IL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115E6AD-1E2A-40FE-B424-56271D8A8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28372" y="1267730"/>
              <a:ext cx="1567331" cy="645295"/>
              <a:chOff x="5318306" y="1386268"/>
              <a:chExt cx="1567331" cy="645295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2CFBBA0-D70F-4068-8385-B020EA21AA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5318306" y="1386268"/>
                <a:ext cx="0" cy="64008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963F62F-FFD6-43CD-BE0D-00770BB97C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6885637" y="1386268"/>
                <a:ext cx="0" cy="64008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875688F4-0BFA-49D0-92B0-84CBE5508B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5318306" y="2031563"/>
                <a:ext cx="1567331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BB58C53-AF1A-4577-9FD9-2A6A3DDEA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  <p:txBody>
          <a:bodyPr/>
          <a:lstStyle/>
          <a:p>
            <a:endParaRPr lang="he-IL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5F7F7DE-2DAA-4260-B379-423DEC36F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C0C984F-4779-40F8-A8DC-59DD7615B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7D5430C-DB52-4EA6-8319-C7AC4C171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166ECFA-EC1E-4CD9-A9CC-1EBFE29AB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746FE2E-3188-4CA0-96F7-21A68D1B1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71C52F48-E9C5-4BBB-91DB-E4B7C8C13B17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3448860" y="2534165"/>
            <a:ext cx="4499566" cy="2124259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3772101" y="2966566"/>
            <a:ext cx="1363779" cy="12594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90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solidFill>
                  <a:schemeClr val="accent3"/>
                </a:solidFill>
              </a:rPr>
              <a:t>בבא מציעא דף צא ע"א</a:t>
            </a:r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3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he-IL" sz="2700" dirty="0"/>
              <a:t>תנו רבנן: החוסם את הפרה ודש בה - לוקה, ומשלם ארבעה </a:t>
            </a:r>
            <a:r>
              <a:rPr lang="he-IL" sz="2700" dirty="0" err="1"/>
              <a:t>קבין</a:t>
            </a:r>
            <a:r>
              <a:rPr lang="he-IL" sz="2700" dirty="0"/>
              <a:t> לפרה, ושלשה </a:t>
            </a:r>
            <a:r>
              <a:rPr lang="he-IL" sz="2700" dirty="0" err="1"/>
              <a:t>קבין</a:t>
            </a:r>
            <a:r>
              <a:rPr lang="he-IL" sz="2700" dirty="0"/>
              <a:t> לחמור.  </a:t>
            </a:r>
          </a:p>
          <a:p>
            <a:pPr algn="just" rtl="1"/>
            <a:endParaRPr lang="he-IL" sz="2700" dirty="0"/>
          </a:p>
          <a:p>
            <a:pPr algn="just" rtl="1"/>
            <a:r>
              <a:rPr lang="he-IL" sz="2700" dirty="0"/>
              <a:t>והא אינו לוקה ומת, ואינו לוקה ומשלם?</a:t>
            </a:r>
          </a:p>
          <a:p>
            <a:pPr algn="just" rtl="1"/>
            <a:endParaRPr lang="he-IL" sz="2700" dirty="0"/>
          </a:p>
          <a:p>
            <a:pPr algn="just" rtl="1"/>
            <a:r>
              <a:rPr lang="he-IL" sz="2700" dirty="0"/>
              <a:t>אמר </a:t>
            </a:r>
            <a:r>
              <a:rPr lang="he-IL" sz="2700" dirty="0" err="1"/>
              <a:t>אביי</a:t>
            </a:r>
            <a:r>
              <a:rPr lang="he-IL" sz="2700" dirty="0"/>
              <a:t>: הא מני - רבי מאיר היא, </a:t>
            </a:r>
            <a:r>
              <a:rPr lang="he-IL" sz="2700" dirty="0" err="1"/>
              <a:t>דאמר</a:t>
            </a:r>
            <a:r>
              <a:rPr lang="he-IL" sz="2700" dirty="0"/>
              <a:t> לוקה ומשלם. </a:t>
            </a:r>
          </a:p>
          <a:p>
            <a:pPr algn="just" rtl="1"/>
            <a:r>
              <a:rPr lang="he-IL" sz="2700" dirty="0"/>
              <a:t>רבא אמר: אתנן אסרה תורה ואפילו בא על </a:t>
            </a:r>
            <a:r>
              <a:rPr lang="he-IL" sz="2700" dirty="0" err="1"/>
              <a:t>אמו</a:t>
            </a:r>
            <a:r>
              <a:rPr lang="he-IL" sz="2700" dirty="0"/>
              <a:t>. </a:t>
            </a:r>
          </a:p>
          <a:p>
            <a:pPr algn="just" rtl="1"/>
            <a:r>
              <a:rPr lang="he-IL" sz="2700" dirty="0"/>
              <a:t>רב </a:t>
            </a:r>
            <a:r>
              <a:rPr lang="he-IL" sz="2700" dirty="0" err="1"/>
              <a:t>פפא</a:t>
            </a:r>
            <a:r>
              <a:rPr lang="he-IL" sz="2700" dirty="0"/>
              <a:t> אמר: משעת משיכה </a:t>
            </a:r>
            <a:r>
              <a:rPr lang="he-IL" sz="2700" dirty="0" err="1"/>
              <a:t>איחייב</a:t>
            </a:r>
            <a:r>
              <a:rPr lang="he-IL" sz="2700" dirty="0"/>
              <a:t> לה במזונותיה, </a:t>
            </a:r>
            <a:r>
              <a:rPr lang="he-IL" sz="2700" dirty="0" err="1"/>
              <a:t>ומילקא</a:t>
            </a:r>
            <a:r>
              <a:rPr lang="he-IL" sz="2700" dirty="0"/>
              <a:t> לא לקי עד שעת חסימה </a:t>
            </a:r>
          </a:p>
        </p:txBody>
      </p:sp>
    </p:spTree>
    <p:extLst>
      <p:ext uri="{BB962C8B-B14F-4D97-AF65-F5344CB8AC3E}">
        <p14:creationId xmlns:p14="http://schemas.microsoft.com/office/powerpoint/2010/main" val="1960923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9" y="269891"/>
            <a:ext cx="5180442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graphicFrame>
        <p:nvGraphicFramePr>
          <p:cNvPr id="9" name="דיאגרמה 8">
            <a:extLst>
              <a:ext uri="{FF2B5EF4-FFF2-40B4-BE49-F238E27FC236}">
                <a16:creationId xmlns:a16="http://schemas.microsoft.com/office/drawing/2014/main" id="{62D28C02-E42F-2DE4-7F20-DA7FD3EC76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749979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7154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269891"/>
            <a:ext cx="9468541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3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 שני לימודים לדין </a:t>
            </a:r>
            <a:r>
              <a:rPr lang="he-IL" sz="2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3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(פרק שלישי במסכת כתובות)</a:t>
            </a:r>
          </a:p>
        </p:txBody>
      </p:sp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8966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cxnSp>
        <p:nvCxnSpPr>
          <p:cNvPr id="9" name="מחבר: מרפקי 8">
            <a:extLst>
              <a:ext uri="{FF2B5EF4-FFF2-40B4-BE49-F238E27FC236}">
                <a16:creationId xmlns:a16="http://schemas.microsoft.com/office/drawing/2014/main" id="{E6942D60-0A4D-95B6-3F22-82A88E6CC3FC}"/>
              </a:ext>
            </a:extLst>
          </p:cNvPr>
          <p:cNvCxnSpPr/>
          <p:nvPr/>
        </p:nvCxnSpPr>
        <p:spPr>
          <a:xfrm rot="16200000" flipH="1">
            <a:off x="7090757" y="1280160"/>
            <a:ext cx="2019993" cy="1970116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41F0721E-D20E-4CC3-7B55-EC271EDE91BD}"/>
              </a:ext>
            </a:extLst>
          </p:cNvPr>
          <p:cNvSpPr txBox="1"/>
          <p:nvPr/>
        </p:nvSpPr>
        <p:spPr>
          <a:xfrm>
            <a:off x="7838902" y="3631476"/>
            <a:ext cx="270994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"כדי </a:t>
            </a:r>
            <a:r>
              <a:rPr lang="he-IL" dirty="0" err="1"/>
              <a:t>רשעתו</a:t>
            </a:r>
            <a:r>
              <a:rPr lang="he-IL" dirty="0"/>
              <a:t>"  - רשעה אחת אתה מחייבו ואי אתה מחייבו משום שתי </a:t>
            </a:r>
            <a:r>
              <a:rPr lang="he-IL" dirty="0" err="1"/>
              <a:t>רשעויות</a:t>
            </a:r>
            <a:r>
              <a:rPr lang="he-IL" dirty="0"/>
              <a:t> </a:t>
            </a:r>
          </a:p>
        </p:txBody>
      </p:sp>
      <p:cxnSp>
        <p:nvCxnSpPr>
          <p:cNvPr id="16" name="מחבר ישר 15">
            <a:extLst>
              <a:ext uri="{FF2B5EF4-FFF2-40B4-BE49-F238E27FC236}">
                <a16:creationId xmlns:a16="http://schemas.microsoft.com/office/drawing/2014/main" id="{B2319587-EF7F-2787-D7E1-8EA036614A25}"/>
              </a:ext>
            </a:extLst>
          </p:cNvPr>
          <p:cNvCxnSpPr/>
          <p:nvPr/>
        </p:nvCxnSpPr>
        <p:spPr>
          <a:xfrm>
            <a:off x="5110480" y="1202864"/>
            <a:ext cx="0" cy="8494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ישר 17">
            <a:extLst>
              <a:ext uri="{FF2B5EF4-FFF2-40B4-BE49-F238E27FC236}">
                <a16:creationId xmlns:a16="http://schemas.microsoft.com/office/drawing/2014/main" id="{F50EF550-A955-C8AE-4FC9-1C8F8AD494D2}"/>
              </a:ext>
            </a:extLst>
          </p:cNvPr>
          <p:cNvCxnSpPr>
            <a:cxnSpLocks/>
          </p:cNvCxnSpPr>
          <p:nvPr/>
        </p:nvCxnSpPr>
        <p:spPr>
          <a:xfrm>
            <a:off x="3108960" y="2052271"/>
            <a:ext cx="20015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>
            <a:extLst>
              <a:ext uri="{FF2B5EF4-FFF2-40B4-BE49-F238E27FC236}">
                <a16:creationId xmlns:a16="http://schemas.microsoft.com/office/drawing/2014/main" id="{7CC4D850-FBAC-D3CC-3BD3-02C5A90B40A1}"/>
              </a:ext>
            </a:extLst>
          </p:cNvPr>
          <p:cNvCxnSpPr>
            <a:cxnSpLocks/>
          </p:cNvCxnSpPr>
          <p:nvPr/>
        </p:nvCxnSpPr>
        <p:spPr>
          <a:xfrm>
            <a:off x="3092335" y="2104628"/>
            <a:ext cx="0" cy="8679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17D2D863-5CF1-D93F-9BA5-760A67E2E7ED}"/>
              </a:ext>
            </a:extLst>
          </p:cNvPr>
          <p:cNvSpPr txBox="1"/>
          <p:nvPr/>
        </p:nvSpPr>
        <p:spPr>
          <a:xfrm>
            <a:off x="1737359" y="3516284"/>
            <a:ext cx="279307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dirty="0"/>
              <a:t>"ואם אסון יהיה ונתת נפש תחת נפש" – קים ליה </a:t>
            </a:r>
            <a:r>
              <a:rPr lang="he-IL" dirty="0" err="1"/>
              <a:t>בדרבה</a:t>
            </a:r>
            <a:r>
              <a:rPr lang="he-IL" dirty="0"/>
              <a:t> מיניה </a:t>
            </a:r>
          </a:p>
        </p:txBody>
      </p:sp>
    </p:spTree>
    <p:extLst>
      <p:ext uri="{BB962C8B-B14F-4D97-AF65-F5344CB8AC3E}">
        <p14:creationId xmlns:p14="http://schemas.microsoft.com/office/powerpoint/2010/main" val="1217922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624659"/>
            <a:ext cx="5734741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רש"י ד"ה "רבא אמר" 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36" y="362677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224252" y="1574702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he-IL" dirty="0"/>
              <a:t>ונתן לה טלה באתנן - אתנן הוא, ואסור לקרבן, </a:t>
            </a:r>
          </a:p>
          <a:p>
            <a:pPr algn="just" rtl="1"/>
            <a:r>
              <a:rPr lang="he-IL" dirty="0" err="1"/>
              <a:t>דאתנן</a:t>
            </a:r>
            <a:r>
              <a:rPr lang="he-IL" dirty="0"/>
              <a:t> </a:t>
            </a:r>
            <a:r>
              <a:rPr lang="he-IL" dirty="0" err="1"/>
              <a:t>סתמא</a:t>
            </a:r>
            <a:r>
              <a:rPr lang="he-IL" dirty="0"/>
              <a:t> כתיב (דברים </a:t>
            </a:r>
            <a:r>
              <a:rPr lang="he-IL" dirty="0" err="1"/>
              <a:t>כג</a:t>
            </a:r>
            <a:r>
              <a:rPr lang="he-IL" dirty="0"/>
              <a:t>), לא שנא </a:t>
            </a:r>
            <a:r>
              <a:rPr lang="he-IL" dirty="0" err="1"/>
              <a:t>אמו</a:t>
            </a:r>
            <a:r>
              <a:rPr lang="he-IL" dirty="0"/>
              <a:t> ולא שנא פנויה, </a:t>
            </a:r>
          </a:p>
          <a:p>
            <a:pPr algn="just" rtl="1"/>
            <a:endParaRPr lang="he-IL" dirty="0"/>
          </a:p>
          <a:p>
            <a:pPr algn="just" rtl="1"/>
            <a:r>
              <a:rPr lang="he-IL" dirty="0"/>
              <a:t>ואף על גב דאי תבעה ליה </a:t>
            </a:r>
            <a:r>
              <a:rPr lang="he-IL" dirty="0" err="1"/>
              <a:t>בדינא</a:t>
            </a:r>
            <a:r>
              <a:rPr lang="he-IL" dirty="0"/>
              <a:t> </a:t>
            </a:r>
            <a:r>
              <a:rPr lang="he-IL" dirty="0" err="1"/>
              <a:t>קמן</a:t>
            </a:r>
            <a:r>
              <a:rPr lang="he-IL" dirty="0"/>
              <a:t> תן לי </a:t>
            </a:r>
            <a:r>
              <a:rPr lang="he-IL" dirty="0" err="1"/>
              <a:t>אתנני</a:t>
            </a:r>
            <a:r>
              <a:rPr lang="he-IL" dirty="0"/>
              <a:t> - לא </a:t>
            </a:r>
            <a:r>
              <a:rPr lang="he-IL" dirty="0" err="1"/>
              <a:t>מחייבינן</a:t>
            </a:r>
            <a:r>
              <a:rPr lang="he-IL" dirty="0"/>
              <a:t> ליה, </a:t>
            </a:r>
            <a:r>
              <a:rPr lang="he-IL" dirty="0" err="1"/>
              <a:t>דהא</a:t>
            </a:r>
            <a:r>
              <a:rPr lang="he-IL" dirty="0"/>
              <a:t> קם ליה </a:t>
            </a:r>
            <a:r>
              <a:rPr lang="he-IL" dirty="0" err="1"/>
              <a:t>בדרבה</a:t>
            </a:r>
            <a:r>
              <a:rPr lang="he-IL" dirty="0"/>
              <a:t> מיניה, כי יהביה ניהלה - אתנן הוא, </a:t>
            </a:r>
            <a:r>
              <a:rPr lang="he-IL" dirty="0" err="1"/>
              <a:t>אלמא</a:t>
            </a:r>
            <a:r>
              <a:rPr lang="he-IL" dirty="0"/>
              <a:t>: אפילו במקום מיתה נמי רמו </a:t>
            </a:r>
            <a:r>
              <a:rPr lang="he-IL" dirty="0" err="1"/>
              <a:t>תשלומין</a:t>
            </a:r>
            <a:r>
              <a:rPr lang="he-IL" dirty="0"/>
              <a:t> עליה, אלא שאין </a:t>
            </a:r>
            <a:r>
              <a:rPr lang="he-IL" dirty="0" err="1"/>
              <a:t>כח</a:t>
            </a:r>
            <a:r>
              <a:rPr lang="he-IL" dirty="0"/>
              <a:t> </a:t>
            </a:r>
            <a:r>
              <a:rPr lang="he-IL" dirty="0" err="1"/>
              <a:t>לענשו</a:t>
            </a:r>
            <a:r>
              <a:rPr lang="he-IL" dirty="0"/>
              <a:t> בשתים, אבל ידי שמים לא יצא עד שישלם, דאי לא רמו </a:t>
            </a:r>
            <a:r>
              <a:rPr lang="he-IL" dirty="0" err="1"/>
              <a:t>תשלומין</a:t>
            </a:r>
            <a:r>
              <a:rPr lang="he-IL" dirty="0"/>
              <a:t> עליה, כי יהביה ניהלה מי </a:t>
            </a:r>
            <a:r>
              <a:rPr lang="he-IL" dirty="0" err="1"/>
              <a:t>הוה</a:t>
            </a:r>
            <a:r>
              <a:rPr lang="he-IL" dirty="0"/>
              <a:t> אתנן, מתנה בעלמא הוא </a:t>
            </a:r>
            <a:r>
              <a:rPr lang="he-IL" dirty="0" err="1"/>
              <a:t>דיהיב</a:t>
            </a:r>
            <a:r>
              <a:rPr lang="he-IL" dirty="0"/>
              <a:t> לה, </a:t>
            </a:r>
          </a:p>
          <a:p>
            <a:pPr algn="just" rtl="1"/>
            <a:r>
              <a:rPr lang="he-IL" dirty="0"/>
              <a:t>וגבי חוסם נמי, </a:t>
            </a:r>
            <a:r>
              <a:rPr lang="he-IL" dirty="0" err="1"/>
              <a:t>תשלומין</a:t>
            </a:r>
            <a:r>
              <a:rPr lang="he-IL" dirty="0"/>
              <a:t> רמו עליה, אלא שאין </a:t>
            </a:r>
            <a:r>
              <a:rPr lang="he-IL" dirty="0" err="1"/>
              <a:t>כח</a:t>
            </a:r>
            <a:r>
              <a:rPr lang="he-IL" dirty="0"/>
              <a:t> בבית דין </a:t>
            </a:r>
            <a:r>
              <a:rPr lang="he-IL" dirty="0" err="1"/>
              <a:t>לענשו</a:t>
            </a:r>
            <a:r>
              <a:rPr lang="he-IL" dirty="0"/>
              <a:t> שתים, וכיון </a:t>
            </a:r>
            <a:r>
              <a:rPr lang="he-IL" dirty="0" err="1"/>
              <a:t>דרמו</a:t>
            </a:r>
            <a:r>
              <a:rPr lang="he-IL" dirty="0"/>
              <a:t> </a:t>
            </a:r>
            <a:r>
              <a:rPr lang="he-IL" dirty="0" err="1"/>
              <a:t>תשלומין</a:t>
            </a:r>
            <a:r>
              <a:rPr lang="he-IL" dirty="0"/>
              <a:t> עליה - לא יצא ידי חובתו עד שישלם, </a:t>
            </a:r>
          </a:p>
          <a:p>
            <a:pPr algn="just" rtl="1"/>
            <a:endParaRPr lang="he-IL" dirty="0"/>
          </a:p>
          <a:p>
            <a:pPr algn="just" rtl="1"/>
            <a:r>
              <a:rPr lang="he-IL" dirty="0"/>
              <a:t>אי נמי: אי תפיס לא </a:t>
            </a:r>
            <a:r>
              <a:rPr lang="he-IL" dirty="0" err="1"/>
              <a:t>מפקינן</a:t>
            </a:r>
            <a:r>
              <a:rPr lang="he-IL" dirty="0"/>
              <a:t> מיניה, </a:t>
            </a:r>
          </a:p>
          <a:p>
            <a:pPr algn="just" rtl="1"/>
            <a:endParaRPr lang="he-IL" dirty="0"/>
          </a:p>
          <a:p>
            <a:pPr algn="just" rtl="1"/>
            <a:r>
              <a:rPr lang="he-IL" dirty="0"/>
              <a:t>כך שמעתי מפי מורי הזקן, ויש דוגמתו </a:t>
            </a:r>
            <a:r>
              <a:rPr lang="he-IL" dirty="0" err="1"/>
              <a:t>בבבא</a:t>
            </a:r>
            <a:r>
              <a:rPr lang="he-IL" dirty="0"/>
              <a:t> קמא בפרק מרובה (ע, ב) ושם מפורש יותר, והביא לי מורי ראיה על זה.</a:t>
            </a:r>
          </a:p>
        </p:txBody>
      </p:sp>
      <p:sp>
        <p:nvSpPr>
          <p:cNvPr id="4" name="מלבן 3"/>
          <p:cNvSpPr/>
          <p:nvPr/>
        </p:nvSpPr>
        <p:spPr>
          <a:xfrm>
            <a:off x="5207000" y="14867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br>
              <a:rPr lang="he-IL" sz="2400" dirty="0"/>
            </a:br>
            <a:r>
              <a:rPr lang="he-IL" sz="2400" dirty="0"/>
              <a:t> </a:t>
            </a:r>
          </a:p>
          <a:p>
            <a:pPr algn="r"/>
            <a:endParaRPr lang="he-IL" sz="2400" dirty="0"/>
          </a:p>
          <a:p>
            <a:pPr algn="r"/>
            <a:endParaRPr lang="he-IL" sz="2400" dirty="0"/>
          </a:p>
          <a:p>
            <a:pPr algn="r"/>
            <a:endParaRPr lang="he-IL" sz="2400" dirty="0"/>
          </a:p>
        </p:txBody>
      </p:sp>
      <p:sp>
        <p:nvSpPr>
          <p:cNvPr id="9" name="הסבר חץ ימינה 8"/>
          <p:cNvSpPr/>
          <p:nvPr/>
        </p:nvSpPr>
        <p:spPr>
          <a:xfrm>
            <a:off x="1429406" y="1735296"/>
            <a:ext cx="3296892" cy="2900570"/>
          </a:xfrm>
          <a:prstGeom prst="right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dirty="0"/>
              <a:t>רש"י מסביר שחיוב ממוני החל מכוח חוזה  - לא נעלם </a:t>
            </a:r>
            <a:r>
              <a:rPr lang="he-IL" dirty="0" err="1"/>
              <a:t>מכח</a:t>
            </a:r>
            <a:r>
              <a:rPr lang="he-IL" dirty="0"/>
              <a:t> דין </a:t>
            </a:r>
            <a:r>
              <a:rPr lang="he-IL" dirty="0" err="1"/>
              <a:t>קלב"מ</a:t>
            </a:r>
            <a:r>
              <a:rPr lang="he-IL" dirty="0"/>
              <a:t> אלא שאין אפשרות לבית הדין לחייב בו</a:t>
            </a:r>
          </a:p>
        </p:txBody>
      </p:sp>
    </p:spTree>
    <p:extLst>
      <p:ext uri="{BB962C8B-B14F-4D97-AF65-F5344CB8AC3E}">
        <p14:creationId xmlns:p14="http://schemas.microsoft.com/office/powerpoint/2010/main" val="338380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5567101" cy="862077"/>
          </a:xfrm>
        </p:spPr>
        <p:txBody>
          <a:bodyPr>
            <a:normAutofit/>
          </a:bodyPr>
          <a:lstStyle/>
          <a:p>
            <a:pPr algn="ctr" rtl="1"/>
            <a:endParaRPr lang="he-IL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graphicFrame>
        <p:nvGraphicFramePr>
          <p:cNvPr id="10" name="דיאגרמה 9">
            <a:extLst>
              <a:ext uri="{FF2B5EF4-FFF2-40B4-BE49-F238E27FC236}">
                <a16:creationId xmlns:a16="http://schemas.microsoft.com/office/drawing/2014/main" id="{47FAAEF9-E5F4-68C1-B2EA-F807D51F69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46436"/>
              </p:ext>
            </p:extLst>
          </p:nvPr>
        </p:nvGraphicFramePr>
        <p:xfrm>
          <a:off x="508959" y="719666"/>
          <a:ext cx="112747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4468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5567101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בבא קמא דף ע ע"ב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he-IL" sz="2400" dirty="0"/>
          </a:p>
          <a:p>
            <a:pPr algn="just" rtl="1"/>
            <a:r>
              <a:rPr lang="he-IL" sz="2400" dirty="0"/>
              <a:t>גנב ומכר בשבת משלם תשלומי ארבעה וחמישה</a:t>
            </a:r>
          </a:p>
          <a:p>
            <a:pPr algn="just" rtl="1"/>
            <a:r>
              <a:rPr lang="he-IL" sz="2400" dirty="0"/>
              <a:t>והתניא: פטור! </a:t>
            </a:r>
          </a:p>
          <a:p>
            <a:pPr algn="just" rtl="1"/>
            <a:r>
              <a:rPr lang="he-IL" sz="2400" dirty="0"/>
              <a:t>אמר רמי בר </a:t>
            </a:r>
            <a:r>
              <a:rPr lang="he-IL" sz="2400" dirty="0" err="1"/>
              <a:t>חמא</a:t>
            </a:r>
            <a:r>
              <a:rPr lang="he-IL" sz="2400" dirty="0"/>
              <a:t>: כי תניא ההיא </a:t>
            </a:r>
            <a:r>
              <a:rPr lang="he-IL" sz="2400" dirty="0" err="1"/>
              <a:t>דפטור</a:t>
            </a:r>
            <a:r>
              <a:rPr lang="he-IL" sz="2400" dirty="0"/>
              <a:t> - באומר לו עקוץ (לך) </a:t>
            </a:r>
            <a:r>
              <a:rPr lang="he-IL" sz="2400" dirty="0" err="1"/>
              <a:t>תאינה</a:t>
            </a:r>
            <a:r>
              <a:rPr lang="he-IL" sz="2400" dirty="0"/>
              <a:t> </a:t>
            </a:r>
            <a:r>
              <a:rPr lang="he-IL" sz="2400" dirty="0" err="1"/>
              <a:t>מתאינתי</a:t>
            </a:r>
            <a:r>
              <a:rPr lang="he-IL" sz="2400" dirty="0"/>
              <a:t> ותיקני לי גניבותיך... רבא אמר: לעולם כרמי בר </a:t>
            </a:r>
            <a:r>
              <a:rPr lang="he-IL" sz="2400" dirty="0" err="1"/>
              <a:t>חמא</a:t>
            </a:r>
            <a:r>
              <a:rPr lang="he-IL" sz="2400" dirty="0"/>
              <a:t>, אתנן אסרה תורה ואפילו בא על </a:t>
            </a:r>
            <a:r>
              <a:rPr lang="he-IL" sz="2400" dirty="0" err="1"/>
              <a:t>אמו</a:t>
            </a:r>
            <a:r>
              <a:rPr lang="he-IL" sz="2400" dirty="0"/>
              <a:t>, ואי תבעה ליה </a:t>
            </a:r>
            <a:r>
              <a:rPr lang="he-IL" sz="2400" dirty="0" err="1"/>
              <a:t>קמן</a:t>
            </a:r>
            <a:r>
              <a:rPr lang="he-IL" sz="2400" dirty="0"/>
              <a:t> </a:t>
            </a:r>
            <a:r>
              <a:rPr lang="he-IL" sz="2400" dirty="0" err="1"/>
              <a:t>בדינא</a:t>
            </a:r>
            <a:r>
              <a:rPr lang="he-IL" sz="2400" dirty="0"/>
              <a:t>, מי </a:t>
            </a:r>
            <a:r>
              <a:rPr lang="he-IL" sz="2400" dirty="0" err="1"/>
              <a:t>אמרינן</a:t>
            </a:r>
            <a:r>
              <a:rPr lang="he-IL" sz="2400" dirty="0"/>
              <a:t> ליה קום הב לה אתנן? אלא אף על גב </a:t>
            </a:r>
            <a:r>
              <a:rPr lang="he-IL" sz="2400" dirty="0" err="1"/>
              <a:t>דכי</a:t>
            </a:r>
            <a:r>
              <a:rPr lang="he-IL" sz="2400" dirty="0"/>
              <a:t> </a:t>
            </a:r>
            <a:r>
              <a:rPr lang="he-IL" sz="2400" dirty="0" err="1"/>
              <a:t>קא</a:t>
            </a:r>
            <a:r>
              <a:rPr lang="he-IL" sz="2400" dirty="0"/>
              <a:t> תבעה ליה </a:t>
            </a:r>
            <a:r>
              <a:rPr lang="he-IL" sz="2400" dirty="0" err="1"/>
              <a:t>בדינא</a:t>
            </a:r>
            <a:r>
              <a:rPr lang="he-IL" sz="2400" dirty="0"/>
              <a:t>, לא </a:t>
            </a:r>
            <a:r>
              <a:rPr lang="he-IL" sz="2400" dirty="0" err="1"/>
              <a:t>אמרינן</a:t>
            </a:r>
            <a:r>
              <a:rPr lang="he-IL" sz="2400" dirty="0"/>
              <a:t> ליה </a:t>
            </a:r>
            <a:r>
              <a:rPr lang="he-IL" sz="2400" dirty="0" err="1"/>
              <a:t>זיל</a:t>
            </a:r>
            <a:r>
              <a:rPr lang="he-IL" sz="2400" dirty="0"/>
              <a:t> הב לה, כיון </a:t>
            </a:r>
            <a:r>
              <a:rPr lang="he-IL" sz="2400" dirty="0" err="1"/>
              <a:t>דכי</a:t>
            </a:r>
            <a:r>
              <a:rPr lang="he-IL" sz="2400" dirty="0"/>
              <a:t> </a:t>
            </a:r>
            <a:r>
              <a:rPr lang="he-IL" sz="2400" dirty="0" err="1"/>
              <a:t>יהיב</a:t>
            </a:r>
            <a:r>
              <a:rPr lang="he-IL" sz="2400" dirty="0"/>
              <a:t> לה הוי אתנן, הכא נמי אף על גב </a:t>
            </a:r>
            <a:r>
              <a:rPr lang="he-IL" sz="2400" dirty="0" err="1"/>
              <a:t>דלענין</a:t>
            </a:r>
            <a:r>
              <a:rPr lang="he-IL" sz="2400" dirty="0"/>
              <a:t> </a:t>
            </a:r>
            <a:r>
              <a:rPr lang="he-IL" sz="2400" dirty="0" err="1"/>
              <a:t>תשלומין</a:t>
            </a:r>
            <a:r>
              <a:rPr lang="he-IL" sz="2400" dirty="0"/>
              <a:t> אי תבע </a:t>
            </a:r>
            <a:r>
              <a:rPr lang="he-IL" sz="2400" dirty="0" err="1"/>
              <a:t>בדינא</a:t>
            </a:r>
            <a:r>
              <a:rPr lang="he-IL" sz="2400" dirty="0"/>
              <a:t> </a:t>
            </a:r>
            <a:r>
              <a:rPr lang="he-IL" sz="2400" dirty="0" err="1"/>
              <a:t>קמן</a:t>
            </a:r>
            <a:r>
              <a:rPr lang="he-IL" sz="2400" dirty="0"/>
              <a:t>, לא </a:t>
            </a:r>
            <a:r>
              <a:rPr lang="he-IL" sz="2400" dirty="0" err="1"/>
              <a:t>אמרינן</a:t>
            </a:r>
            <a:r>
              <a:rPr lang="he-IL" sz="2400" dirty="0"/>
              <a:t> ליה </a:t>
            </a:r>
            <a:r>
              <a:rPr lang="he-IL" sz="2400" dirty="0" err="1"/>
              <a:t>זיל</a:t>
            </a:r>
            <a:r>
              <a:rPr lang="he-IL" sz="2400" dirty="0"/>
              <a:t> שלים, </a:t>
            </a:r>
            <a:endParaRPr lang="he-IL" sz="2800" dirty="0"/>
          </a:p>
        </p:txBody>
      </p:sp>
      <p:sp>
        <p:nvSpPr>
          <p:cNvPr id="6" name="חץ: מחומש 5">
            <a:extLst>
              <a:ext uri="{FF2B5EF4-FFF2-40B4-BE49-F238E27FC236}">
                <a16:creationId xmlns:a16="http://schemas.microsoft.com/office/drawing/2014/main" id="{30060AD0-200A-2EB9-3A3D-5695483DD493}"/>
              </a:ext>
            </a:extLst>
          </p:cNvPr>
          <p:cNvSpPr/>
          <p:nvPr/>
        </p:nvSpPr>
        <p:spPr>
          <a:xfrm>
            <a:off x="792825" y="1561092"/>
            <a:ext cx="4028095" cy="326709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25D3FFF1-0A44-17E7-B6FC-CEFDD6C6C4E3}"/>
              </a:ext>
            </a:extLst>
          </p:cNvPr>
          <p:cNvSpPr txBox="1"/>
          <p:nvPr/>
        </p:nvSpPr>
        <p:spPr>
          <a:xfrm>
            <a:off x="973203" y="2104628"/>
            <a:ext cx="255667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he-IL" b="1" dirty="0">
              <a:solidFill>
                <a:schemeClr val="bg1"/>
              </a:solidFill>
            </a:endParaRPr>
          </a:p>
          <a:p>
            <a:pPr algn="r" rtl="1"/>
            <a:r>
              <a:rPr lang="he-IL" b="1" dirty="0">
                <a:solidFill>
                  <a:schemeClr val="bg1"/>
                </a:solidFill>
              </a:rPr>
              <a:t>חובות ממוניים שנוצרו מכוח חוזה  ויש בהם </a:t>
            </a:r>
            <a:r>
              <a:rPr lang="he-IL" b="1" dirty="0" err="1">
                <a:solidFill>
                  <a:schemeClr val="bg1"/>
                </a:solidFill>
              </a:rPr>
              <a:t>קלב"מ</a:t>
            </a:r>
            <a:r>
              <a:rPr lang="he-IL" b="1" dirty="0">
                <a:solidFill>
                  <a:schemeClr val="bg1"/>
                </a:solidFill>
              </a:rPr>
              <a:t> – בית הדין לא יכול לחייבם אך כמובן שהחיוב הממוני עצמו נשאר קיים. </a:t>
            </a:r>
          </a:p>
          <a:p>
            <a:endParaRPr lang="he-I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747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0354" y="436966"/>
            <a:ext cx="7056252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מאירי מסכת בבא קמא דף ע ע"ב 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he-IL" sz="2000" dirty="0"/>
          </a:p>
          <a:p>
            <a:pPr algn="just" rtl="1"/>
            <a:r>
              <a:rPr lang="he-IL" sz="2000" dirty="0"/>
              <a:t>וחכמי הצרפתים מחדשים בזו שיטה אחרת לומר שאף בית דין </a:t>
            </a:r>
            <a:r>
              <a:rPr lang="he-IL" sz="2000" dirty="0" err="1"/>
              <a:t>מחייבין</a:t>
            </a:r>
            <a:r>
              <a:rPr lang="he-IL" sz="2000" dirty="0"/>
              <a:t> ליתן אתנן אף בחייבי מיתות </a:t>
            </a:r>
          </a:p>
          <a:p>
            <a:pPr algn="just" rtl="1"/>
            <a:endParaRPr lang="he-IL" sz="2000" dirty="0"/>
          </a:p>
          <a:p>
            <a:pPr algn="just" rtl="1"/>
            <a:r>
              <a:rPr lang="he-IL" sz="2000" dirty="0"/>
              <a:t>לא אמרו אין אדם מת ומשלם אלא בדבר הבא דרך נזקים </a:t>
            </a:r>
          </a:p>
          <a:p>
            <a:pPr algn="just" rtl="1"/>
            <a:r>
              <a:rPr lang="he-IL" sz="2000" dirty="0"/>
              <a:t>אבל בדבר שקבלו עליו דרך תנאי ומשא ומתן כגון אתנן וכגון חוסם פרה שקבל עליו שלא לחסום </a:t>
            </a:r>
          </a:p>
          <a:p>
            <a:pPr algn="just" rtl="1"/>
            <a:r>
              <a:rPr lang="he-IL" sz="2000" dirty="0"/>
              <a:t>ואף אם לא קבל עליו מ"מ הרי הוא כמי שקבל הואיל ומן התורה הוא </a:t>
            </a:r>
          </a:p>
          <a:p>
            <a:pPr algn="just" rtl="1"/>
            <a:r>
              <a:rPr lang="he-IL" sz="2000" dirty="0"/>
              <a:t>וכן מכר בשבת בלקיטת תאנה מכירה היא ומשתלם בבית דין </a:t>
            </a:r>
          </a:p>
          <a:p>
            <a:pPr algn="just" rtl="1"/>
            <a:r>
              <a:rPr lang="he-IL" sz="2000" dirty="0"/>
              <a:t>ומ"מ שיטת </a:t>
            </a:r>
            <a:r>
              <a:rPr lang="he-IL" sz="2000" dirty="0" err="1"/>
              <a:t>הסוגיא</a:t>
            </a:r>
            <a:r>
              <a:rPr lang="he-IL" sz="2000" dirty="0"/>
              <a:t> אינה מוכחת כדבריהם:</a:t>
            </a:r>
          </a:p>
        </p:txBody>
      </p:sp>
      <p:sp>
        <p:nvSpPr>
          <p:cNvPr id="6" name="מסגרת 5"/>
          <p:cNvSpPr/>
          <p:nvPr/>
        </p:nvSpPr>
        <p:spPr>
          <a:xfrm>
            <a:off x="883578" y="1017141"/>
            <a:ext cx="3221283" cy="4530903"/>
          </a:xfrm>
          <a:prstGeom prst="fram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93DF6FB1-7314-BA67-D10A-0A8D075AE352}"/>
              </a:ext>
            </a:extLst>
          </p:cNvPr>
          <p:cNvSpPr txBox="1"/>
          <p:nvPr/>
        </p:nvSpPr>
        <p:spPr>
          <a:xfrm>
            <a:off x="1438275" y="1847850"/>
            <a:ext cx="2228850" cy="37548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200" b="1" u="sng" dirty="0">
                <a:solidFill>
                  <a:schemeClr val="bg1"/>
                </a:solidFill>
              </a:rPr>
              <a:t>חכמי צרפת: </a:t>
            </a:r>
          </a:p>
          <a:p>
            <a:pPr algn="r" rtl="1"/>
            <a:endParaRPr lang="he-IL" dirty="0">
              <a:solidFill>
                <a:schemeClr val="bg1"/>
              </a:solidFill>
            </a:endParaRPr>
          </a:p>
          <a:p>
            <a:pPr algn="r" rtl="1"/>
            <a:r>
              <a:rPr lang="he-IL" b="1" dirty="0">
                <a:solidFill>
                  <a:schemeClr val="bg1"/>
                </a:solidFill>
              </a:rPr>
              <a:t>דין </a:t>
            </a:r>
            <a:r>
              <a:rPr lang="he-IL" b="1" dirty="0" err="1">
                <a:solidFill>
                  <a:schemeClr val="bg1"/>
                </a:solidFill>
              </a:rPr>
              <a:t>קלב"מ</a:t>
            </a:r>
            <a:r>
              <a:rPr lang="he-IL" b="1" dirty="0">
                <a:solidFill>
                  <a:schemeClr val="bg1"/>
                </a:solidFill>
              </a:rPr>
              <a:t> בכלל לא חל במקרה בו יש חוב שנוצר מכוח חוזה אנושי ובמקרה זה בית הדין יכול גם לחייב ולאכוף את החיוב הממוני בנוסף לחיוב מלקות או  מיתה 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>
                <a:solidFill>
                  <a:schemeClr val="bg1"/>
                </a:solidFill>
              </a:rPr>
            </a:br>
            <a:endParaRPr lang="he-I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9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74C296-3CD9-4D45-A722-5658B9F3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258" y="269891"/>
            <a:ext cx="5567101" cy="862077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המשך מאירי </a:t>
            </a: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925E083-680C-41EA-9CF3-69FA09364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03" y="374215"/>
            <a:ext cx="4281882" cy="612610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039360" y="1735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4917440" y="36314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110480" y="16829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dirty="0"/>
              <a:t>. </a:t>
            </a:r>
          </a:p>
        </p:txBody>
      </p:sp>
      <p:sp>
        <p:nvSpPr>
          <p:cNvPr id="4" name="מלבן 3"/>
          <p:cNvSpPr/>
          <p:nvPr/>
        </p:nvSpPr>
        <p:spPr>
          <a:xfrm>
            <a:off x="5110480" y="868005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he-IL" sz="2400" dirty="0"/>
          </a:p>
          <a:p>
            <a:pPr algn="just" rtl="1"/>
            <a:r>
              <a:rPr lang="he-IL" sz="2400" dirty="0"/>
              <a:t>ואין </a:t>
            </a:r>
            <a:r>
              <a:rPr lang="he-IL" sz="2400" dirty="0" err="1"/>
              <a:t>גורסין</a:t>
            </a:r>
            <a:r>
              <a:rPr lang="he-IL" sz="2400" dirty="0"/>
              <a:t> </a:t>
            </a:r>
            <a:r>
              <a:rPr lang="he-IL" sz="2400" dirty="0" err="1"/>
              <a:t>בכאן</a:t>
            </a:r>
            <a:r>
              <a:rPr lang="he-IL" sz="2400" dirty="0"/>
              <a:t> "מי </a:t>
            </a:r>
            <a:r>
              <a:rPr lang="he-IL" sz="2400" dirty="0" err="1"/>
              <a:t>אמרינן</a:t>
            </a:r>
            <a:r>
              <a:rPr lang="he-IL" sz="2400" dirty="0"/>
              <a:t> ליה </a:t>
            </a:r>
            <a:r>
              <a:rPr lang="he-IL" sz="2400" dirty="0" err="1"/>
              <a:t>זיל</a:t>
            </a:r>
            <a:r>
              <a:rPr lang="he-IL" sz="2400" dirty="0"/>
              <a:t> שלים" אלא "ודאי </a:t>
            </a:r>
            <a:r>
              <a:rPr lang="he-IL" sz="2400" dirty="0" err="1"/>
              <a:t>אמרינן</a:t>
            </a:r>
            <a:r>
              <a:rPr lang="he-IL" sz="2400" dirty="0"/>
              <a:t> ליה </a:t>
            </a:r>
            <a:r>
              <a:rPr lang="he-IL" sz="2400" dirty="0" err="1"/>
              <a:t>זיל</a:t>
            </a:r>
            <a:r>
              <a:rPr lang="he-IL" sz="2400" dirty="0"/>
              <a:t> שלים"</a:t>
            </a:r>
          </a:p>
          <a:p>
            <a:pPr algn="just" rtl="1"/>
            <a:r>
              <a:rPr lang="he-IL" sz="2400" dirty="0"/>
              <a:t>וכן בלקוט בתאנים שבתאנתי ותקנה לי גנבתך בית דין </a:t>
            </a:r>
            <a:r>
              <a:rPr lang="he-IL" sz="2400" dirty="0" err="1"/>
              <a:t>מחייבין</a:t>
            </a:r>
            <a:r>
              <a:rPr lang="he-IL" sz="2400" dirty="0"/>
              <a:t> ליתן </a:t>
            </a:r>
          </a:p>
          <a:p>
            <a:pPr algn="just" rtl="1"/>
            <a:r>
              <a:rPr lang="he-IL" sz="2400" dirty="0"/>
              <a:t>וכן בחוסם את הפרה משלם בדיני אדם </a:t>
            </a:r>
          </a:p>
          <a:p>
            <a:pPr algn="just" rtl="1"/>
            <a:endParaRPr lang="he-IL" sz="2400" dirty="0"/>
          </a:p>
        </p:txBody>
      </p:sp>
      <p:sp>
        <p:nvSpPr>
          <p:cNvPr id="6" name="חץ: מחומש 5">
            <a:extLst>
              <a:ext uri="{FF2B5EF4-FFF2-40B4-BE49-F238E27FC236}">
                <a16:creationId xmlns:a16="http://schemas.microsoft.com/office/drawing/2014/main" id="{30060AD0-200A-2EB9-3A3D-5695483DD493}"/>
              </a:ext>
            </a:extLst>
          </p:cNvPr>
          <p:cNvSpPr/>
          <p:nvPr/>
        </p:nvSpPr>
        <p:spPr>
          <a:xfrm>
            <a:off x="792825" y="1561092"/>
            <a:ext cx="4028095" cy="326709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25D3FFF1-0A44-17E7-B6FC-CEFDD6C6C4E3}"/>
              </a:ext>
            </a:extLst>
          </p:cNvPr>
          <p:cNvSpPr txBox="1"/>
          <p:nvPr/>
        </p:nvSpPr>
        <p:spPr>
          <a:xfrm>
            <a:off x="973203" y="2104628"/>
            <a:ext cx="255667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dirty="0">
                <a:solidFill>
                  <a:schemeClr val="bg1"/>
                </a:solidFill>
              </a:rPr>
              <a:t>מבחינה טקסטואלית: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he-IL" b="1" dirty="0">
                <a:solidFill>
                  <a:schemeClr val="bg1"/>
                </a:solidFill>
              </a:rPr>
              <a:t>1. שינוי </a:t>
            </a:r>
            <a:r>
              <a:rPr lang="he-IL" b="1" dirty="0" err="1">
                <a:solidFill>
                  <a:schemeClr val="bg1"/>
                </a:solidFill>
              </a:rPr>
              <a:t>גרסא</a:t>
            </a:r>
            <a:r>
              <a:rPr lang="he-IL" b="1" dirty="0">
                <a:solidFill>
                  <a:schemeClr val="bg1"/>
                </a:solidFill>
              </a:rPr>
              <a:t>: "ודאי </a:t>
            </a:r>
            <a:r>
              <a:rPr lang="he-IL" b="1" dirty="0" err="1">
                <a:solidFill>
                  <a:schemeClr val="bg1"/>
                </a:solidFill>
              </a:rPr>
              <a:t>אמרינן</a:t>
            </a:r>
            <a:r>
              <a:rPr lang="he-IL" b="1" dirty="0">
                <a:solidFill>
                  <a:schemeClr val="bg1"/>
                </a:solidFill>
              </a:rPr>
              <a:t> </a:t>
            </a:r>
            <a:r>
              <a:rPr lang="he-IL" b="1" dirty="0" err="1">
                <a:solidFill>
                  <a:schemeClr val="bg1"/>
                </a:solidFill>
              </a:rPr>
              <a:t>זיל</a:t>
            </a:r>
            <a:r>
              <a:rPr lang="he-IL" b="1" dirty="0">
                <a:solidFill>
                  <a:schemeClr val="bg1"/>
                </a:solidFill>
              </a:rPr>
              <a:t> שלים" </a:t>
            </a:r>
          </a:p>
          <a:p>
            <a:pPr algn="r"/>
            <a:r>
              <a:rPr lang="he-IL" b="1" dirty="0">
                <a:solidFill>
                  <a:schemeClr val="bg1"/>
                </a:solidFill>
              </a:rPr>
              <a:t>2. הסבר דברי רבא אצלנו: לוקה ומשלם בדיני אדם ולא רק בדיני שמיים </a:t>
            </a:r>
          </a:p>
          <a:p>
            <a:pPr algn="r" rtl="1"/>
            <a:r>
              <a:rPr lang="he-IL" b="1" dirty="0">
                <a:solidFill>
                  <a:schemeClr val="bg1"/>
                </a:solidFill>
              </a:rPr>
              <a:t> </a:t>
            </a:r>
          </a:p>
          <a:p>
            <a:endParaRPr lang="he-I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75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Custom 1">
      <a:dk1>
        <a:sysClr val="windowText" lastClr="000000"/>
      </a:dk1>
      <a:lt1>
        <a:sysClr val="window" lastClr="FFFFFF"/>
      </a:lt1>
      <a:dk2>
        <a:srgbClr val="543456"/>
      </a:dk2>
      <a:lt2>
        <a:srgbClr val="E3DED1"/>
      </a:lt2>
      <a:accent1>
        <a:srgbClr val="298F7A"/>
      </a:accent1>
      <a:accent2>
        <a:srgbClr val="A773AA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40441_Garden Savon Design_SL_V1.pptx" id="{8F2FE9B6-5C80-435B-9975-D092B9455C1F}" vid="{E68A1F7A-22AF-4401-90A0-44D66432A1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758583-3BF2-49DD-B2F1-0E7456A4E13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87172F-0C00-4D87-923A-2FB42107E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821B79-AD0B-4D14-A179-D860A55FA0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1297</Words>
  <Application>Microsoft Office PowerPoint</Application>
  <PresentationFormat>מסך רחב</PresentationFormat>
  <Paragraphs>135</Paragraphs>
  <Slides>14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Savon</vt:lpstr>
      <vt:lpstr>מסכת בבא מציעא </vt:lpstr>
      <vt:lpstr>בבא מציעא דף צא ע"א</vt:lpstr>
      <vt:lpstr>מצגת של PowerPoint‏</vt:lpstr>
      <vt:lpstr>  שני לימודים לדין (פרק שלישי במסכת כתובות)</vt:lpstr>
      <vt:lpstr>רש"י ד"ה "רבא אמר" </vt:lpstr>
      <vt:lpstr>מצגת של PowerPoint‏</vt:lpstr>
      <vt:lpstr>בבא קמא דף ע ע"ב</vt:lpstr>
      <vt:lpstr>מאירי מסכת בבא קמא דף ע ע"ב </vt:lpstr>
      <vt:lpstr>המשך מאירי </vt:lpstr>
      <vt:lpstr>מצגת של PowerPoint‏</vt:lpstr>
      <vt:lpstr>הסבר מהותי בשיטת חכמי צרפת:   </vt:lpstr>
      <vt:lpstr>מצגת של PowerPoint‏</vt:lpstr>
      <vt:lpstr>הגדרות בדין קים ליה בדרבה מיניה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2020-07-06T03:16:50Z</dcterms:created>
  <dcterms:modified xsi:type="dcterms:W3CDTF">2024-05-29T11:45:38Z</dcterms:modified>
</cp:coreProperties>
</file>