
<file path=[Content_Types].xml><?xml version="1.0" encoding="utf-8"?>
<Types xmlns="http://schemas.openxmlformats.org/package/2006/content-types">
  <Default Extension="bmp" ContentType="image/bmp"/>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8" r:id="rId4"/>
  </p:sldMasterIdLst>
  <p:notesMasterIdLst>
    <p:notesMasterId r:id="rId21"/>
  </p:notesMasterIdLst>
  <p:handoutMasterIdLst>
    <p:handoutMasterId r:id="rId22"/>
  </p:handoutMasterIdLst>
  <p:sldIdLst>
    <p:sldId id="256" r:id="rId5"/>
    <p:sldId id="440" r:id="rId6"/>
    <p:sldId id="465" r:id="rId7"/>
    <p:sldId id="443" r:id="rId8"/>
    <p:sldId id="467" r:id="rId9"/>
    <p:sldId id="474" r:id="rId10"/>
    <p:sldId id="475" r:id="rId11"/>
    <p:sldId id="476" r:id="rId12"/>
    <p:sldId id="477" r:id="rId13"/>
    <p:sldId id="478" r:id="rId14"/>
    <p:sldId id="479" r:id="rId15"/>
    <p:sldId id="469" r:id="rId16"/>
    <p:sldId id="464" r:id="rId17"/>
    <p:sldId id="471" r:id="rId18"/>
    <p:sldId id="480" r:id="rId19"/>
    <p:sldId id="26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7871"/>
    <a:srgbClr val="FFFFFF"/>
    <a:srgbClr val="02B28C"/>
    <a:srgbClr val="543456"/>
    <a:srgbClr val="ACC0C2"/>
    <a:srgbClr val="A773AA"/>
    <a:srgbClr val="66CAB8"/>
    <a:srgbClr val="DAC9DB"/>
    <a:srgbClr val="FF7C80"/>
    <a:srgbClr val="298F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80556" autoAdjust="0"/>
  </p:normalViewPr>
  <p:slideViewPr>
    <p:cSldViewPr snapToGrid="0">
      <p:cViewPr>
        <p:scale>
          <a:sx n="83" d="100"/>
          <a:sy n="83" d="100"/>
        </p:scale>
        <p:origin x="48" y="447"/>
      </p:cViewPr>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F87C20-68A8-4A45-9033-A11AD8A99431}" type="doc">
      <dgm:prSet loTypeId="urn:microsoft.com/office/officeart/2005/8/layout/bList2" loCatId="list" qsTypeId="urn:microsoft.com/office/officeart/2005/8/quickstyle/simple1" qsCatId="simple" csTypeId="urn:microsoft.com/office/officeart/2005/8/colors/colorful2" csCatId="colorful" phldr="1"/>
      <dgm:spPr/>
    </dgm:pt>
    <dgm:pt modelId="{39B87049-6976-4258-A718-4CFA8626FC46}">
      <dgm:prSet phldrT="[טקסט]" phldr="1"/>
      <dgm:spPr/>
      <dgm:t>
        <a:bodyPr/>
        <a:lstStyle/>
        <a:p>
          <a:pPr rtl="1"/>
          <a:endParaRPr lang="he-IL"/>
        </a:p>
      </dgm:t>
    </dgm:pt>
    <dgm:pt modelId="{611036F0-1707-4A97-B823-91B951B59EAE}" type="parTrans" cxnId="{1BF21AC7-2876-42E6-B018-E5B2A5BF2260}">
      <dgm:prSet/>
      <dgm:spPr/>
      <dgm:t>
        <a:bodyPr/>
        <a:lstStyle/>
        <a:p>
          <a:pPr rtl="1"/>
          <a:endParaRPr lang="he-IL"/>
        </a:p>
      </dgm:t>
    </dgm:pt>
    <dgm:pt modelId="{F1FB26B6-4E13-453A-BCFD-FF89D931CE2C}" type="sibTrans" cxnId="{1BF21AC7-2876-42E6-B018-E5B2A5BF2260}">
      <dgm:prSet/>
      <dgm:spPr/>
      <dgm:t>
        <a:bodyPr/>
        <a:lstStyle/>
        <a:p>
          <a:pPr rtl="1"/>
          <a:endParaRPr lang="he-IL"/>
        </a:p>
      </dgm:t>
    </dgm:pt>
    <dgm:pt modelId="{F302ADC4-F2A2-4314-B7E4-7C5B37F01387}">
      <dgm:prSet phldrT="[טקסט]" phldr="1"/>
      <dgm:spPr/>
      <dgm:t>
        <a:bodyPr/>
        <a:lstStyle/>
        <a:p>
          <a:pPr rtl="1"/>
          <a:endParaRPr lang="he-IL" dirty="0"/>
        </a:p>
      </dgm:t>
    </dgm:pt>
    <dgm:pt modelId="{558AA4D0-AC80-49D0-A2C9-2E69A956A8E7}" type="parTrans" cxnId="{2A74767D-880A-418D-9748-7659A63EA906}">
      <dgm:prSet/>
      <dgm:spPr/>
      <dgm:t>
        <a:bodyPr/>
        <a:lstStyle/>
        <a:p>
          <a:pPr rtl="1"/>
          <a:endParaRPr lang="he-IL"/>
        </a:p>
      </dgm:t>
    </dgm:pt>
    <dgm:pt modelId="{BD90CFDF-3C11-45CB-AA48-4AE655D37D46}" type="sibTrans" cxnId="{2A74767D-880A-418D-9748-7659A63EA906}">
      <dgm:prSet/>
      <dgm:spPr/>
      <dgm:t>
        <a:bodyPr/>
        <a:lstStyle/>
        <a:p>
          <a:pPr rtl="1"/>
          <a:endParaRPr lang="he-IL"/>
        </a:p>
      </dgm:t>
    </dgm:pt>
    <dgm:pt modelId="{CDEF7D9A-31F6-4544-B009-5EAB5C9672E4}">
      <dgm:prSet phldrT="[טקסט]" phldr="1"/>
      <dgm:spPr/>
      <dgm:t>
        <a:bodyPr/>
        <a:lstStyle/>
        <a:p>
          <a:pPr rtl="1"/>
          <a:endParaRPr lang="he-IL" dirty="0"/>
        </a:p>
      </dgm:t>
    </dgm:pt>
    <dgm:pt modelId="{CEDC7F59-41AD-49B5-A7B0-E8F3D32FAED1}" type="parTrans" cxnId="{54BF131B-FE42-44CA-B74A-C777B3E22486}">
      <dgm:prSet/>
      <dgm:spPr/>
      <dgm:t>
        <a:bodyPr/>
        <a:lstStyle/>
        <a:p>
          <a:pPr rtl="1"/>
          <a:endParaRPr lang="he-IL"/>
        </a:p>
      </dgm:t>
    </dgm:pt>
    <dgm:pt modelId="{6E4DE63C-031B-4BC5-88AA-A8931D6D22D2}" type="sibTrans" cxnId="{54BF131B-FE42-44CA-B74A-C777B3E22486}">
      <dgm:prSet/>
      <dgm:spPr/>
      <dgm:t>
        <a:bodyPr/>
        <a:lstStyle/>
        <a:p>
          <a:pPr rtl="1"/>
          <a:endParaRPr lang="he-IL"/>
        </a:p>
      </dgm:t>
    </dgm:pt>
    <dgm:pt modelId="{A9FB4D51-733E-4903-8D18-AE2CA898515A}">
      <dgm:prSet/>
      <dgm:spPr/>
      <dgm:t>
        <a:bodyPr/>
        <a:lstStyle/>
        <a:p>
          <a:pPr algn="l" rtl="1">
            <a:buNone/>
          </a:pPr>
          <a:r>
            <a:rPr lang="en-US" dirty="0"/>
            <a:t>Saying </a:t>
          </a:r>
          <a:r>
            <a:rPr lang="en-US" i="1" dirty="0"/>
            <a:t>“</a:t>
          </a:r>
          <a:r>
            <a:rPr lang="en-US" i="1" dirty="0" err="1"/>
            <a:t>tizkeh</a:t>
          </a:r>
          <a:r>
            <a:rPr lang="en-US" i="1" dirty="0"/>
            <a:t> </a:t>
          </a:r>
          <a:r>
            <a:rPr lang="en-US" i="1" dirty="0" err="1"/>
            <a:t>l’mitzvot</a:t>
          </a:r>
          <a:r>
            <a:rPr lang="en-US" i="0" dirty="0"/>
            <a:t>”?</a:t>
          </a:r>
          <a:endParaRPr lang="he-IL" dirty="0"/>
        </a:p>
      </dgm:t>
    </dgm:pt>
    <dgm:pt modelId="{EBC2185F-4DE9-4636-8577-AA6E5C7146C2}" type="parTrans" cxnId="{A2302595-19CF-43A2-9E40-D0040DE77722}">
      <dgm:prSet/>
      <dgm:spPr/>
      <dgm:t>
        <a:bodyPr/>
        <a:lstStyle/>
        <a:p>
          <a:pPr rtl="1"/>
          <a:endParaRPr lang="he-IL"/>
        </a:p>
      </dgm:t>
    </dgm:pt>
    <dgm:pt modelId="{BD5B2649-E7AE-489A-9AD2-F7E3C460DCB4}" type="sibTrans" cxnId="{A2302595-19CF-43A2-9E40-D0040DE77722}">
      <dgm:prSet/>
      <dgm:spPr/>
      <dgm:t>
        <a:bodyPr/>
        <a:lstStyle/>
        <a:p>
          <a:pPr rtl="1"/>
          <a:endParaRPr lang="he-IL"/>
        </a:p>
      </dgm:t>
    </dgm:pt>
    <dgm:pt modelId="{9BD107AE-46C9-47E2-AFB8-A25E1C33C9B0}">
      <dgm:prSet/>
      <dgm:spPr/>
      <dgm:t>
        <a:bodyPr/>
        <a:lstStyle/>
        <a:p>
          <a:pPr algn="l" rtl="1">
            <a:buFontTx/>
            <a:buNone/>
          </a:pPr>
          <a:r>
            <a:rPr lang="en-US" dirty="0"/>
            <a:t>Greeting someone who lent you money?</a:t>
          </a:r>
          <a:endParaRPr lang="he-IL" dirty="0"/>
        </a:p>
      </dgm:t>
    </dgm:pt>
    <dgm:pt modelId="{203D1A46-2886-44F7-B165-1FF6D49F9E4D}" type="parTrans" cxnId="{05B94DEC-ED8C-49E0-8C6F-D534ED7E91E9}">
      <dgm:prSet/>
      <dgm:spPr/>
      <dgm:t>
        <a:bodyPr/>
        <a:lstStyle/>
        <a:p>
          <a:pPr rtl="1"/>
          <a:endParaRPr lang="he-IL"/>
        </a:p>
      </dgm:t>
    </dgm:pt>
    <dgm:pt modelId="{BE6E7788-206D-41AD-9CDB-1200168C7F8E}" type="sibTrans" cxnId="{05B94DEC-ED8C-49E0-8C6F-D534ED7E91E9}">
      <dgm:prSet/>
      <dgm:spPr/>
      <dgm:t>
        <a:bodyPr/>
        <a:lstStyle/>
        <a:p>
          <a:pPr rtl="1"/>
          <a:endParaRPr lang="he-IL"/>
        </a:p>
      </dgm:t>
    </dgm:pt>
    <dgm:pt modelId="{411BC064-36E5-42CB-9F7A-C827DA49B727}">
      <dgm:prSet/>
      <dgm:spPr/>
      <dgm:t>
        <a:bodyPr/>
        <a:lstStyle/>
        <a:p>
          <a:pPr algn="l" rtl="1">
            <a:buFontTx/>
            <a:buNone/>
          </a:pPr>
          <a:r>
            <a:rPr lang="en-US" dirty="0"/>
            <a:t>Thanking someone for a loan?</a:t>
          </a:r>
          <a:endParaRPr lang="he-IL" dirty="0"/>
        </a:p>
      </dgm:t>
    </dgm:pt>
    <dgm:pt modelId="{F78C4508-9286-49A8-AB65-EDD73BDA3AF1}" type="parTrans" cxnId="{D873850B-484D-4748-8E37-A3E11695025E}">
      <dgm:prSet/>
      <dgm:spPr/>
      <dgm:t>
        <a:bodyPr/>
        <a:lstStyle/>
        <a:p>
          <a:pPr rtl="1"/>
          <a:endParaRPr lang="he-IL"/>
        </a:p>
      </dgm:t>
    </dgm:pt>
    <dgm:pt modelId="{39C3A0B1-14C5-4B2B-A6D1-5C6890873E08}" type="sibTrans" cxnId="{D873850B-484D-4748-8E37-A3E11695025E}">
      <dgm:prSet/>
      <dgm:spPr/>
      <dgm:t>
        <a:bodyPr/>
        <a:lstStyle/>
        <a:p>
          <a:pPr rtl="1"/>
          <a:endParaRPr lang="he-IL"/>
        </a:p>
      </dgm:t>
    </dgm:pt>
    <dgm:pt modelId="{F8A107AE-622A-416D-8DD7-D13B4195FF0B}" type="pres">
      <dgm:prSet presAssocID="{5CF87C20-68A8-4A45-9033-A11AD8A99431}" presName="diagram" presStyleCnt="0">
        <dgm:presLayoutVars>
          <dgm:dir/>
          <dgm:animLvl val="lvl"/>
          <dgm:resizeHandles val="exact"/>
        </dgm:presLayoutVars>
      </dgm:prSet>
      <dgm:spPr/>
    </dgm:pt>
    <dgm:pt modelId="{1426DB09-D6FC-4EE9-B808-0C58A9698F11}" type="pres">
      <dgm:prSet presAssocID="{39B87049-6976-4258-A718-4CFA8626FC46}" presName="compNode" presStyleCnt="0"/>
      <dgm:spPr/>
    </dgm:pt>
    <dgm:pt modelId="{7E8B39E3-99BC-4246-ACC6-8497D949792D}" type="pres">
      <dgm:prSet presAssocID="{39B87049-6976-4258-A718-4CFA8626FC46}" presName="childRect" presStyleLbl="bgAcc1" presStyleIdx="0" presStyleCnt="3">
        <dgm:presLayoutVars>
          <dgm:bulletEnabled val="1"/>
        </dgm:presLayoutVars>
      </dgm:prSet>
      <dgm:spPr/>
    </dgm:pt>
    <dgm:pt modelId="{28419777-E089-4C47-B41F-B3FD1B5E2CE0}" type="pres">
      <dgm:prSet presAssocID="{39B87049-6976-4258-A718-4CFA8626FC46}" presName="parentText" presStyleLbl="node1" presStyleIdx="0" presStyleCnt="0">
        <dgm:presLayoutVars>
          <dgm:chMax val="0"/>
          <dgm:bulletEnabled val="1"/>
        </dgm:presLayoutVars>
      </dgm:prSet>
      <dgm:spPr/>
    </dgm:pt>
    <dgm:pt modelId="{6D6E9EA2-89C0-4B8D-B2A3-BEDF99D3C219}" type="pres">
      <dgm:prSet presAssocID="{39B87049-6976-4258-A718-4CFA8626FC46}" presName="parentRect" presStyleLbl="alignNode1" presStyleIdx="0" presStyleCnt="3"/>
      <dgm:spPr/>
    </dgm:pt>
    <dgm:pt modelId="{C39AA7E7-8BAC-4BF2-AC84-F2A215AE33F5}" type="pres">
      <dgm:prSet presAssocID="{39B87049-6976-4258-A718-4CFA8626FC46}" presName="adorn" presStyleLbl="fgAccFollowNode1" presStyleIdx="0" presStyleCnt="3"/>
      <dgm:spPr/>
    </dgm:pt>
    <dgm:pt modelId="{2E8A6B22-84F9-4D51-B92E-DF004CC79219}" type="pres">
      <dgm:prSet presAssocID="{F1FB26B6-4E13-453A-BCFD-FF89D931CE2C}" presName="sibTrans" presStyleLbl="sibTrans2D1" presStyleIdx="0" presStyleCnt="0"/>
      <dgm:spPr/>
    </dgm:pt>
    <dgm:pt modelId="{124D159C-A471-4D16-B491-37EB295FC9CE}" type="pres">
      <dgm:prSet presAssocID="{F302ADC4-F2A2-4314-B7E4-7C5B37F01387}" presName="compNode" presStyleCnt="0"/>
      <dgm:spPr/>
    </dgm:pt>
    <dgm:pt modelId="{7B51C7FE-BED1-4994-8E82-951ADF59B2D7}" type="pres">
      <dgm:prSet presAssocID="{F302ADC4-F2A2-4314-B7E4-7C5B37F01387}" presName="childRect" presStyleLbl="bgAcc1" presStyleIdx="1" presStyleCnt="3">
        <dgm:presLayoutVars>
          <dgm:bulletEnabled val="1"/>
        </dgm:presLayoutVars>
      </dgm:prSet>
      <dgm:spPr/>
    </dgm:pt>
    <dgm:pt modelId="{1222E6E7-E40B-4524-86C2-6E746D50D7A2}" type="pres">
      <dgm:prSet presAssocID="{F302ADC4-F2A2-4314-B7E4-7C5B37F01387}" presName="parentText" presStyleLbl="node1" presStyleIdx="0" presStyleCnt="0">
        <dgm:presLayoutVars>
          <dgm:chMax val="0"/>
          <dgm:bulletEnabled val="1"/>
        </dgm:presLayoutVars>
      </dgm:prSet>
      <dgm:spPr/>
    </dgm:pt>
    <dgm:pt modelId="{62C0A2AB-A0E1-494E-936F-78B95DFAAA11}" type="pres">
      <dgm:prSet presAssocID="{F302ADC4-F2A2-4314-B7E4-7C5B37F01387}" presName="parentRect" presStyleLbl="alignNode1" presStyleIdx="1" presStyleCnt="3"/>
      <dgm:spPr/>
    </dgm:pt>
    <dgm:pt modelId="{5BB750EB-7916-4617-B30F-D916B3B9FDF3}" type="pres">
      <dgm:prSet presAssocID="{F302ADC4-F2A2-4314-B7E4-7C5B37F01387}" presName="adorn" presStyleLbl="fgAccFollowNode1" presStyleIdx="1" presStyleCnt="3"/>
      <dgm:spPr/>
    </dgm:pt>
    <dgm:pt modelId="{9835A141-7C93-447B-98E3-3CF39A037244}" type="pres">
      <dgm:prSet presAssocID="{BD90CFDF-3C11-45CB-AA48-4AE655D37D46}" presName="sibTrans" presStyleLbl="sibTrans2D1" presStyleIdx="0" presStyleCnt="0"/>
      <dgm:spPr/>
    </dgm:pt>
    <dgm:pt modelId="{56DF017D-DBE4-4723-95BF-900FBB5011E5}" type="pres">
      <dgm:prSet presAssocID="{CDEF7D9A-31F6-4544-B009-5EAB5C9672E4}" presName="compNode" presStyleCnt="0"/>
      <dgm:spPr/>
    </dgm:pt>
    <dgm:pt modelId="{3B22EDE9-0281-40EF-81D5-A9C1453292FF}" type="pres">
      <dgm:prSet presAssocID="{CDEF7D9A-31F6-4544-B009-5EAB5C9672E4}" presName="childRect" presStyleLbl="bgAcc1" presStyleIdx="2" presStyleCnt="3">
        <dgm:presLayoutVars>
          <dgm:bulletEnabled val="1"/>
        </dgm:presLayoutVars>
      </dgm:prSet>
      <dgm:spPr/>
    </dgm:pt>
    <dgm:pt modelId="{A879BA6A-8F96-4794-BAFA-225EC7D14D16}" type="pres">
      <dgm:prSet presAssocID="{CDEF7D9A-31F6-4544-B009-5EAB5C9672E4}" presName="parentText" presStyleLbl="node1" presStyleIdx="0" presStyleCnt="0">
        <dgm:presLayoutVars>
          <dgm:chMax val="0"/>
          <dgm:bulletEnabled val="1"/>
        </dgm:presLayoutVars>
      </dgm:prSet>
      <dgm:spPr/>
    </dgm:pt>
    <dgm:pt modelId="{CA882644-84C3-431E-B99F-6F2F088E18A4}" type="pres">
      <dgm:prSet presAssocID="{CDEF7D9A-31F6-4544-B009-5EAB5C9672E4}" presName="parentRect" presStyleLbl="alignNode1" presStyleIdx="2" presStyleCnt="3"/>
      <dgm:spPr/>
    </dgm:pt>
    <dgm:pt modelId="{08459D02-1236-4DE5-B89D-FAA9E331744C}" type="pres">
      <dgm:prSet presAssocID="{CDEF7D9A-31F6-4544-B009-5EAB5C9672E4}" presName="adorn" presStyleLbl="fgAccFollowNode1" presStyleIdx="2" presStyleCnt="3"/>
      <dgm:spPr/>
    </dgm:pt>
  </dgm:ptLst>
  <dgm:cxnLst>
    <dgm:cxn modelId="{D873850B-484D-4748-8E37-A3E11695025E}" srcId="{39B87049-6976-4258-A718-4CFA8626FC46}" destId="{411BC064-36E5-42CB-9F7A-C827DA49B727}" srcOrd="0" destOrd="0" parTransId="{F78C4508-9286-49A8-AB65-EDD73BDA3AF1}" sibTransId="{39C3A0B1-14C5-4B2B-A6D1-5C6890873E08}"/>
    <dgm:cxn modelId="{C54B2915-7D48-42FF-91E8-EB8DE01E8CCE}" type="presOf" srcId="{F302ADC4-F2A2-4314-B7E4-7C5B37F01387}" destId="{1222E6E7-E40B-4524-86C2-6E746D50D7A2}" srcOrd="0" destOrd="0" presId="urn:microsoft.com/office/officeart/2005/8/layout/bList2"/>
    <dgm:cxn modelId="{54BF131B-FE42-44CA-B74A-C777B3E22486}" srcId="{5CF87C20-68A8-4A45-9033-A11AD8A99431}" destId="{CDEF7D9A-31F6-4544-B009-5EAB5C9672E4}" srcOrd="2" destOrd="0" parTransId="{CEDC7F59-41AD-49B5-A7B0-E8F3D32FAED1}" sibTransId="{6E4DE63C-031B-4BC5-88AA-A8931D6D22D2}"/>
    <dgm:cxn modelId="{94F4FA61-1D27-40F2-A76B-CB2B03D16A0F}" type="presOf" srcId="{F302ADC4-F2A2-4314-B7E4-7C5B37F01387}" destId="{62C0A2AB-A0E1-494E-936F-78B95DFAAA11}" srcOrd="1" destOrd="0" presId="urn:microsoft.com/office/officeart/2005/8/layout/bList2"/>
    <dgm:cxn modelId="{F0D2DC63-D9B9-411F-A5C2-74A2C574FBC8}" type="presOf" srcId="{411BC064-36E5-42CB-9F7A-C827DA49B727}" destId="{7E8B39E3-99BC-4246-ACC6-8497D949792D}" srcOrd="0" destOrd="0" presId="urn:microsoft.com/office/officeart/2005/8/layout/bList2"/>
    <dgm:cxn modelId="{895D097D-E43D-42F1-B32A-33BFBAA70CC9}" type="presOf" srcId="{9BD107AE-46C9-47E2-AFB8-A25E1C33C9B0}" destId="{7B51C7FE-BED1-4994-8E82-951ADF59B2D7}" srcOrd="0" destOrd="0" presId="urn:microsoft.com/office/officeart/2005/8/layout/bList2"/>
    <dgm:cxn modelId="{2A74767D-880A-418D-9748-7659A63EA906}" srcId="{5CF87C20-68A8-4A45-9033-A11AD8A99431}" destId="{F302ADC4-F2A2-4314-B7E4-7C5B37F01387}" srcOrd="1" destOrd="0" parTransId="{558AA4D0-AC80-49D0-A2C9-2E69A956A8E7}" sibTransId="{BD90CFDF-3C11-45CB-AA48-4AE655D37D46}"/>
    <dgm:cxn modelId="{DC68398C-B353-4EE0-A4F3-8AE54BDF86D0}" type="presOf" srcId="{A9FB4D51-733E-4903-8D18-AE2CA898515A}" destId="{3B22EDE9-0281-40EF-81D5-A9C1453292FF}" srcOrd="0" destOrd="0" presId="urn:microsoft.com/office/officeart/2005/8/layout/bList2"/>
    <dgm:cxn modelId="{A2302595-19CF-43A2-9E40-D0040DE77722}" srcId="{CDEF7D9A-31F6-4544-B009-5EAB5C9672E4}" destId="{A9FB4D51-733E-4903-8D18-AE2CA898515A}" srcOrd="0" destOrd="0" parTransId="{EBC2185F-4DE9-4636-8577-AA6E5C7146C2}" sibTransId="{BD5B2649-E7AE-489A-9AD2-F7E3C460DCB4}"/>
    <dgm:cxn modelId="{135890A0-3D2F-4712-B0CB-BAAECF6F667A}" type="presOf" srcId="{39B87049-6976-4258-A718-4CFA8626FC46}" destId="{28419777-E089-4C47-B41F-B3FD1B5E2CE0}" srcOrd="0" destOrd="0" presId="urn:microsoft.com/office/officeart/2005/8/layout/bList2"/>
    <dgm:cxn modelId="{803769AE-923B-4D11-9ECB-3E3F3A03A4DE}" type="presOf" srcId="{5CF87C20-68A8-4A45-9033-A11AD8A99431}" destId="{F8A107AE-622A-416D-8DD7-D13B4195FF0B}" srcOrd="0" destOrd="0" presId="urn:microsoft.com/office/officeart/2005/8/layout/bList2"/>
    <dgm:cxn modelId="{384356B1-B730-4FB8-A7C8-D1D74065B173}" type="presOf" srcId="{CDEF7D9A-31F6-4544-B009-5EAB5C9672E4}" destId="{CA882644-84C3-431E-B99F-6F2F088E18A4}" srcOrd="1" destOrd="0" presId="urn:microsoft.com/office/officeart/2005/8/layout/bList2"/>
    <dgm:cxn modelId="{5A1BF4BC-4BC4-46A1-A4B2-9F302A0624A6}" type="presOf" srcId="{CDEF7D9A-31F6-4544-B009-5EAB5C9672E4}" destId="{A879BA6A-8F96-4794-BAFA-225EC7D14D16}" srcOrd="0" destOrd="0" presId="urn:microsoft.com/office/officeart/2005/8/layout/bList2"/>
    <dgm:cxn modelId="{B57290BE-048C-4711-AEE5-C90A9CCE9007}" type="presOf" srcId="{BD90CFDF-3C11-45CB-AA48-4AE655D37D46}" destId="{9835A141-7C93-447B-98E3-3CF39A037244}" srcOrd="0" destOrd="0" presId="urn:microsoft.com/office/officeart/2005/8/layout/bList2"/>
    <dgm:cxn modelId="{1BF21AC7-2876-42E6-B018-E5B2A5BF2260}" srcId="{5CF87C20-68A8-4A45-9033-A11AD8A99431}" destId="{39B87049-6976-4258-A718-4CFA8626FC46}" srcOrd="0" destOrd="0" parTransId="{611036F0-1707-4A97-B823-91B951B59EAE}" sibTransId="{F1FB26B6-4E13-453A-BCFD-FF89D931CE2C}"/>
    <dgm:cxn modelId="{8D459CCD-A46D-4340-95C1-65B0ABE8BBE0}" type="presOf" srcId="{39B87049-6976-4258-A718-4CFA8626FC46}" destId="{6D6E9EA2-89C0-4B8D-B2A3-BEDF99D3C219}" srcOrd="1" destOrd="0" presId="urn:microsoft.com/office/officeart/2005/8/layout/bList2"/>
    <dgm:cxn modelId="{05B94DEC-ED8C-49E0-8C6F-D534ED7E91E9}" srcId="{F302ADC4-F2A2-4314-B7E4-7C5B37F01387}" destId="{9BD107AE-46C9-47E2-AFB8-A25E1C33C9B0}" srcOrd="0" destOrd="0" parTransId="{203D1A46-2886-44F7-B165-1FF6D49F9E4D}" sibTransId="{BE6E7788-206D-41AD-9CDB-1200168C7F8E}"/>
    <dgm:cxn modelId="{C1B17EEF-D35B-429A-AD1F-A6B1E60A06F5}" type="presOf" srcId="{F1FB26B6-4E13-453A-BCFD-FF89D931CE2C}" destId="{2E8A6B22-84F9-4D51-B92E-DF004CC79219}" srcOrd="0" destOrd="0" presId="urn:microsoft.com/office/officeart/2005/8/layout/bList2"/>
    <dgm:cxn modelId="{E24B5BE4-40EE-495A-A669-2F76B2B66114}" type="presParOf" srcId="{F8A107AE-622A-416D-8DD7-D13B4195FF0B}" destId="{1426DB09-D6FC-4EE9-B808-0C58A9698F11}" srcOrd="0" destOrd="0" presId="urn:microsoft.com/office/officeart/2005/8/layout/bList2"/>
    <dgm:cxn modelId="{10FCF14C-AF29-4FC9-8A73-BF263640C8D3}" type="presParOf" srcId="{1426DB09-D6FC-4EE9-B808-0C58A9698F11}" destId="{7E8B39E3-99BC-4246-ACC6-8497D949792D}" srcOrd="0" destOrd="0" presId="urn:microsoft.com/office/officeart/2005/8/layout/bList2"/>
    <dgm:cxn modelId="{D57D50D4-EED8-4A73-8E3A-87AD7EE3B6FD}" type="presParOf" srcId="{1426DB09-D6FC-4EE9-B808-0C58A9698F11}" destId="{28419777-E089-4C47-B41F-B3FD1B5E2CE0}" srcOrd="1" destOrd="0" presId="urn:microsoft.com/office/officeart/2005/8/layout/bList2"/>
    <dgm:cxn modelId="{B11EA154-6CA3-4980-BB2A-4A9577043648}" type="presParOf" srcId="{1426DB09-D6FC-4EE9-B808-0C58A9698F11}" destId="{6D6E9EA2-89C0-4B8D-B2A3-BEDF99D3C219}" srcOrd="2" destOrd="0" presId="urn:microsoft.com/office/officeart/2005/8/layout/bList2"/>
    <dgm:cxn modelId="{F5D6B3CE-1A77-4278-9F90-912002A173D5}" type="presParOf" srcId="{1426DB09-D6FC-4EE9-B808-0C58A9698F11}" destId="{C39AA7E7-8BAC-4BF2-AC84-F2A215AE33F5}" srcOrd="3" destOrd="0" presId="urn:microsoft.com/office/officeart/2005/8/layout/bList2"/>
    <dgm:cxn modelId="{755E4A8B-2678-4B44-BE40-3B9EE0A2503F}" type="presParOf" srcId="{F8A107AE-622A-416D-8DD7-D13B4195FF0B}" destId="{2E8A6B22-84F9-4D51-B92E-DF004CC79219}" srcOrd="1" destOrd="0" presId="urn:microsoft.com/office/officeart/2005/8/layout/bList2"/>
    <dgm:cxn modelId="{4412B04E-CBCE-4A6D-A856-6ECEDEBD35E1}" type="presParOf" srcId="{F8A107AE-622A-416D-8DD7-D13B4195FF0B}" destId="{124D159C-A471-4D16-B491-37EB295FC9CE}" srcOrd="2" destOrd="0" presId="urn:microsoft.com/office/officeart/2005/8/layout/bList2"/>
    <dgm:cxn modelId="{B1194AFB-B3DC-4F80-9B44-C9CA44600646}" type="presParOf" srcId="{124D159C-A471-4D16-B491-37EB295FC9CE}" destId="{7B51C7FE-BED1-4994-8E82-951ADF59B2D7}" srcOrd="0" destOrd="0" presId="urn:microsoft.com/office/officeart/2005/8/layout/bList2"/>
    <dgm:cxn modelId="{61AA3B8B-99FA-4EFB-A532-27EE7FD9D7A9}" type="presParOf" srcId="{124D159C-A471-4D16-B491-37EB295FC9CE}" destId="{1222E6E7-E40B-4524-86C2-6E746D50D7A2}" srcOrd="1" destOrd="0" presId="urn:microsoft.com/office/officeart/2005/8/layout/bList2"/>
    <dgm:cxn modelId="{F953BB5C-827C-4354-B274-E9379ACDFFFE}" type="presParOf" srcId="{124D159C-A471-4D16-B491-37EB295FC9CE}" destId="{62C0A2AB-A0E1-494E-936F-78B95DFAAA11}" srcOrd="2" destOrd="0" presId="urn:microsoft.com/office/officeart/2005/8/layout/bList2"/>
    <dgm:cxn modelId="{36F023FA-491F-412E-9C99-225FBF3045C6}" type="presParOf" srcId="{124D159C-A471-4D16-B491-37EB295FC9CE}" destId="{5BB750EB-7916-4617-B30F-D916B3B9FDF3}" srcOrd="3" destOrd="0" presId="urn:microsoft.com/office/officeart/2005/8/layout/bList2"/>
    <dgm:cxn modelId="{E7D66C75-BDEE-4F50-96A1-22AF2BF673EB}" type="presParOf" srcId="{F8A107AE-622A-416D-8DD7-D13B4195FF0B}" destId="{9835A141-7C93-447B-98E3-3CF39A037244}" srcOrd="3" destOrd="0" presId="urn:microsoft.com/office/officeart/2005/8/layout/bList2"/>
    <dgm:cxn modelId="{BDCEB664-D0CB-48BB-AF83-915D7615130F}" type="presParOf" srcId="{F8A107AE-622A-416D-8DD7-D13B4195FF0B}" destId="{56DF017D-DBE4-4723-95BF-900FBB5011E5}" srcOrd="4" destOrd="0" presId="urn:microsoft.com/office/officeart/2005/8/layout/bList2"/>
    <dgm:cxn modelId="{AC522A02-5D5F-49CB-99AC-781F3227627A}" type="presParOf" srcId="{56DF017D-DBE4-4723-95BF-900FBB5011E5}" destId="{3B22EDE9-0281-40EF-81D5-A9C1453292FF}" srcOrd="0" destOrd="0" presId="urn:microsoft.com/office/officeart/2005/8/layout/bList2"/>
    <dgm:cxn modelId="{FF26F0D5-9E3B-460B-B345-3DC8C1CE9B48}" type="presParOf" srcId="{56DF017D-DBE4-4723-95BF-900FBB5011E5}" destId="{A879BA6A-8F96-4794-BAFA-225EC7D14D16}" srcOrd="1" destOrd="0" presId="urn:microsoft.com/office/officeart/2005/8/layout/bList2"/>
    <dgm:cxn modelId="{C5A033AA-72DF-4BD7-A867-EC9B6F739877}" type="presParOf" srcId="{56DF017D-DBE4-4723-95BF-900FBB5011E5}" destId="{CA882644-84C3-431E-B99F-6F2F088E18A4}" srcOrd="2" destOrd="0" presId="urn:microsoft.com/office/officeart/2005/8/layout/bList2"/>
    <dgm:cxn modelId="{17A6FFD3-5A5E-4B12-907B-80DD8552C259}" type="presParOf" srcId="{56DF017D-DBE4-4723-95BF-900FBB5011E5}" destId="{08459D02-1236-4DE5-B89D-FAA9E331744C}"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8B39E3-99BC-4246-ACC6-8497D949792D}">
      <dsp:nvSpPr>
        <dsp:cNvPr id="0" name=""/>
        <dsp:cNvSpPr/>
      </dsp:nvSpPr>
      <dsp:spPr>
        <a:xfrm>
          <a:off x="5493" y="1348022"/>
          <a:ext cx="2372728" cy="177119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95250" rIns="31750" bIns="31750" numCol="1" spcCol="1270" anchor="t" anchorCtr="0">
          <a:noAutofit/>
        </a:bodyPr>
        <a:lstStyle/>
        <a:p>
          <a:pPr marL="228600" lvl="1" indent="-228600" algn="l" defTabSz="1111250" rtl="1">
            <a:lnSpc>
              <a:spcPct val="90000"/>
            </a:lnSpc>
            <a:spcBef>
              <a:spcPct val="0"/>
            </a:spcBef>
            <a:spcAft>
              <a:spcPct val="15000"/>
            </a:spcAft>
            <a:buFontTx/>
            <a:buNone/>
          </a:pPr>
          <a:r>
            <a:rPr lang="en-US" sz="2500" kern="1200" dirty="0"/>
            <a:t>Thanking someone for a loan?</a:t>
          </a:r>
          <a:endParaRPr lang="he-IL" sz="2500" kern="1200" dirty="0"/>
        </a:p>
      </dsp:txBody>
      <dsp:txXfrm>
        <a:off x="46994" y="1389523"/>
        <a:ext cx="2289726" cy="1729690"/>
      </dsp:txXfrm>
    </dsp:sp>
    <dsp:sp modelId="{6D6E9EA2-89C0-4B8D-B2A3-BEDF99D3C219}">
      <dsp:nvSpPr>
        <dsp:cNvPr id="0" name=""/>
        <dsp:cNvSpPr/>
      </dsp:nvSpPr>
      <dsp:spPr>
        <a:xfrm>
          <a:off x="5493" y="3119214"/>
          <a:ext cx="2372728" cy="761612"/>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0" rIns="48260" bIns="0" numCol="1" spcCol="1270" anchor="ctr" anchorCtr="0">
          <a:noAutofit/>
        </a:bodyPr>
        <a:lstStyle/>
        <a:p>
          <a:pPr marL="0" lvl="0" indent="0" algn="l" defTabSz="1689100" rtl="1">
            <a:lnSpc>
              <a:spcPct val="90000"/>
            </a:lnSpc>
            <a:spcBef>
              <a:spcPct val="0"/>
            </a:spcBef>
            <a:spcAft>
              <a:spcPct val="35000"/>
            </a:spcAft>
            <a:buNone/>
          </a:pPr>
          <a:endParaRPr lang="he-IL" sz="3800" kern="1200"/>
        </a:p>
      </dsp:txBody>
      <dsp:txXfrm>
        <a:off x="5493" y="3119214"/>
        <a:ext cx="1670935" cy="761612"/>
      </dsp:txXfrm>
    </dsp:sp>
    <dsp:sp modelId="{C39AA7E7-8BAC-4BF2-AC84-F2A215AE33F5}">
      <dsp:nvSpPr>
        <dsp:cNvPr id="0" name=""/>
        <dsp:cNvSpPr/>
      </dsp:nvSpPr>
      <dsp:spPr>
        <a:xfrm>
          <a:off x="1743549" y="3240189"/>
          <a:ext cx="830454" cy="830454"/>
        </a:xfrm>
        <a:prstGeom prst="ellipse">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51C7FE-BED1-4994-8E82-951ADF59B2D7}">
      <dsp:nvSpPr>
        <dsp:cNvPr id="0" name=""/>
        <dsp:cNvSpPr/>
      </dsp:nvSpPr>
      <dsp:spPr>
        <a:xfrm>
          <a:off x="2779744" y="1348022"/>
          <a:ext cx="2372728" cy="177119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2">
              <a:hueOff val="-6920613"/>
              <a:satOff val="18186"/>
              <a:lumOff val="-196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95250" rIns="31750" bIns="31750" numCol="1" spcCol="1270" anchor="t" anchorCtr="0">
          <a:noAutofit/>
        </a:bodyPr>
        <a:lstStyle/>
        <a:p>
          <a:pPr marL="228600" lvl="1" indent="-228600" algn="l" defTabSz="1111250" rtl="1">
            <a:lnSpc>
              <a:spcPct val="90000"/>
            </a:lnSpc>
            <a:spcBef>
              <a:spcPct val="0"/>
            </a:spcBef>
            <a:spcAft>
              <a:spcPct val="15000"/>
            </a:spcAft>
            <a:buFontTx/>
            <a:buNone/>
          </a:pPr>
          <a:r>
            <a:rPr lang="en-US" sz="2500" kern="1200" dirty="0"/>
            <a:t>Greeting someone who lent you money?</a:t>
          </a:r>
          <a:endParaRPr lang="he-IL" sz="2500" kern="1200" dirty="0"/>
        </a:p>
      </dsp:txBody>
      <dsp:txXfrm>
        <a:off x="2821245" y="1389523"/>
        <a:ext cx="2289726" cy="1729690"/>
      </dsp:txXfrm>
    </dsp:sp>
    <dsp:sp modelId="{62C0A2AB-A0E1-494E-936F-78B95DFAAA11}">
      <dsp:nvSpPr>
        <dsp:cNvPr id="0" name=""/>
        <dsp:cNvSpPr/>
      </dsp:nvSpPr>
      <dsp:spPr>
        <a:xfrm>
          <a:off x="2779744" y="3119214"/>
          <a:ext cx="2372728" cy="761612"/>
        </a:xfrm>
        <a:prstGeom prst="rect">
          <a:avLst/>
        </a:prstGeom>
        <a:solidFill>
          <a:schemeClr val="accent2">
            <a:hueOff val="-6920613"/>
            <a:satOff val="18186"/>
            <a:lumOff val="-1961"/>
            <a:alphaOff val="0"/>
          </a:schemeClr>
        </a:solidFill>
        <a:ln w="12700" cap="flat" cmpd="sng" algn="ctr">
          <a:solidFill>
            <a:schemeClr val="accent2">
              <a:hueOff val="-6920613"/>
              <a:satOff val="18186"/>
              <a:lumOff val="-196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0" rIns="48260" bIns="0" numCol="1" spcCol="1270" anchor="ctr" anchorCtr="0">
          <a:noAutofit/>
        </a:bodyPr>
        <a:lstStyle/>
        <a:p>
          <a:pPr marL="0" lvl="0" indent="0" algn="l" defTabSz="1689100" rtl="1">
            <a:lnSpc>
              <a:spcPct val="90000"/>
            </a:lnSpc>
            <a:spcBef>
              <a:spcPct val="0"/>
            </a:spcBef>
            <a:spcAft>
              <a:spcPct val="35000"/>
            </a:spcAft>
            <a:buNone/>
          </a:pPr>
          <a:endParaRPr lang="he-IL" sz="3800" kern="1200" dirty="0"/>
        </a:p>
      </dsp:txBody>
      <dsp:txXfrm>
        <a:off x="2779744" y="3119214"/>
        <a:ext cx="1670935" cy="761612"/>
      </dsp:txXfrm>
    </dsp:sp>
    <dsp:sp modelId="{5BB750EB-7916-4617-B30F-D916B3B9FDF3}">
      <dsp:nvSpPr>
        <dsp:cNvPr id="0" name=""/>
        <dsp:cNvSpPr/>
      </dsp:nvSpPr>
      <dsp:spPr>
        <a:xfrm>
          <a:off x="4517800" y="3240189"/>
          <a:ext cx="830454" cy="830454"/>
        </a:xfrm>
        <a:prstGeom prst="ellipse">
          <a:avLst/>
        </a:prstGeom>
        <a:solidFill>
          <a:schemeClr val="accent2">
            <a:tint val="40000"/>
            <a:alpha val="90000"/>
            <a:hueOff val="-6805092"/>
            <a:satOff val="14596"/>
            <a:lumOff val="373"/>
            <a:alphaOff val="0"/>
          </a:schemeClr>
        </a:solidFill>
        <a:ln w="12700" cap="flat" cmpd="sng" algn="ctr">
          <a:solidFill>
            <a:schemeClr val="accent2">
              <a:tint val="40000"/>
              <a:alpha val="90000"/>
              <a:hueOff val="-6805092"/>
              <a:satOff val="14596"/>
              <a:lumOff val="373"/>
              <a:alphaOff val="0"/>
            </a:schemeClr>
          </a:solidFill>
          <a:prstDash val="solid"/>
        </a:ln>
        <a:effectLst/>
      </dsp:spPr>
      <dsp:style>
        <a:lnRef idx="2">
          <a:scrgbClr r="0" g="0" b="0"/>
        </a:lnRef>
        <a:fillRef idx="1">
          <a:scrgbClr r="0" g="0" b="0"/>
        </a:fillRef>
        <a:effectRef idx="0">
          <a:scrgbClr r="0" g="0" b="0"/>
        </a:effectRef>
        <a:fontRef idx="minor"/>
      </dsp:style>
    </dsp:sp>
    <dsp:sp modelId="{3B22EDE9-0281-40EF-81D5-A9C1453292FF}">
      <dsp:nvSpPr>
        <dsp:cNvPr id="0" name=""/>
        <dsp:cNvSpPr/>
      </dsp:nvSpPr>
      <dsp:spPr>
        <a:xfrm>
          <a:off x="5553995" y="1348022"/>
          <a:ext cx="2372728" cy="177119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2">
              <a:hueOff val="-13841225"/>
              <a:satOff val="36371"/>
              <a:lumOff val="-392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95250" rIns="31750" bIns="31750" numCol="1" spcCol="1270" anchor="t" anchorCtr="0">
          <a:noAutofit/>
        </a:bodyPr>
        <a:lstStyle/>
        <a:p>
          <a:pPr marL="228600" lvl="1" indent="-228600" algn="l" defTabSz="1111250" rtl="1">
            <a:lnSpc>
              <a:spcPct val="90000"/>
            </a:lnSpc>
            <a:spcBef>
              <a:spcPct val="0"/>
            </a:spcBef>
            <a:spcAft>
              <a:spcPct val="15000"/>
            </a:spcAft>
            <a:buNone/>
          </a:pPr>
          <a:r>
            <a:rPr lang="en-US" sz="2500" kern="1200" dirty="0"/>
            <a:t>Saying </a:t>
          </a:r>
          <a:r>
            <a:rPr lang="en-US" sz="2500" i="1" kern="1200" dirty="0"/>
            <a:t>“</a:t>
          </a:r>
          <a:r>
            <a:rPr lang="en-US" sz="2500" i="1" kern="1200" dirty="0" err="1"/>
            <a:t>tizkeh</a:t>
          </a:r>
          <a:r>
            <a:rPr lang="en-US" sz="2500" i="1" kern="1200" dirty="0"/>
            <a:t> </a:t>
          </a:r>
          <a:r>
            <a:rPr lang="en-US" sz="2500" i="1" kern="1200" dirty="0" err="1"/>
            <a:t>l’mitzvot</a:t>
          </a:r>
          <a:r>
            <a:rPr lang="en-US" sz="2500" i="0" kern="1200" dirty="0"/>
            <a:t>”?</a:t>
          </a:r>
          <a:endParaRPr lang="he-IL" sz="2500" kern="1200" dirty="0"/>
        </a:p>
      </dsp:txBody>
      <dsp:txXfrm>
        <a:off x="5595496" y="1389523"/>
        <a:ext cx="2289726" cy="1729690"/>
      </dsp:txXfrm>
    </dsp:sp>
    <dsp:sp modelId="{CA882644-84C3-431E-B99F-6F2F088E18A4}">
      <dsp:nvSpPr>
        <dsp:cNvPr id="0" name=""/>
        <dsp:cNvSpPr/>
      </dsp:nvSpPr>
      <dsp:spPr>
        <a:xfrm>
          <a:off x="5553995" y="3119214"/>
          <a:ext cx="2372728" cy="761612"/>
        </a:xfrm>
        <a:prstGeom prst="rect">
          <a:avLst/>
        </a:prstGeom>
        <a:solidFill>
          <a:schemeClr val="accent2">
            <a:hueOff val="-13841225"/>
            <a:satOff val="36371"/>
            <a:lumOff val="-3921"/>
            <a:alphaOff val="0"/>
          </a:schemeClr>
        </a:solidFill>
        <a:ln w="12700" cap="flat" cmpd="sng" algn="ctr">
          <a:solidFill>
            <a:schemeClr val="accent2">
              <a:hueOff val="-13841225"/>
              <a:satOff val="36371"/>
              <a:lumOff val="-392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0" rIns="48260" bIns="0" numCol="1" spcCol="1270" anchor="ctr" anchorCtr="0">
          <a:noAutofit/>
        </a:bodyPr>
        <a:lstStyle/>
        <a:p>
          <a:pPr marL="0" lvl="0" indent="0" algn="l" defTabSz="1689100" rtl="1">
            <a:lnSpc>
              <a:spcPct val="90000"/>
            </a:lnSpc>
            <a:spcBef>
              <a:spcPct val="0"/>
            </a:spcBef>
            <a:spcAft>
              <a:spcPct val="35000"/>
            </a:spcAft>
            <a:buNone/>
          </a:pPr>
          <a:endParaRPr lang="he-IL" sz="3800" kern="1200" dirty="0"/>
        </a:p>
      </dsp:txBody>
      <dsp:txXfrm>
        <a:off x="5553995" y="3119214"/>
        <a:ext cx="1670935" cy="761612"/>
      </dsp:txXfrm>
    </dsp:sp>
    <dsp:sp modelId="{08459D02-1236-4DE5-B89D-FAA9E331744C}">
      <dsp:nvSpPr>
        <dsp:cNvPr id="0" name=""/>
        <dsp:cNvSpPr/>
      </dsp:nvSpPr>
      <dsp:spPr>
        <a:xfrm>
          <a:off x="7292051" y="3240189"/>
          <a:ext cx="830454" cy="830454"/>
        </a:xfrm>
        <a:prstGeom prst="ellipse">
          <a:avLst/>
        </a:prstGeom>
        <a:solidFill>
          <a:schemeClr val="accent2">
            <a:tint val="40000"/>
            <a:alpha val="90000"/>
            <a:hueOff val="-13610184"/>
            <a:satOff val="29192"/>
            <a:lumOff val="746"/>
            <a:alphaOff val="0"/>
          </a:schemeClr>
        </a:solidFill>
        <a:ln w="12700" cap="flat" cmpd="sng" algn="ctr">
          <a:solidFill>
            <a:schemeClr val="accent2">
              <a:tint val="40000"/>
              <a:alpha val="90000"/>
              <a:hueOff val="-13610184"/>
              <a:satOff val="29192"/>
              <a:lumOff val="746"/>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F4EA64-D5E8-4450-BC30-7DFC4EBD38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641F71-C740-4CC1-840C-5FB23C8519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D963B1-226B-4B24-8975-7DD28730789D}" type="datetimeFigureOut">
              <a:rPr lang="en-US" smtClean="0"/>
              <a:t>5/8/2024</a:t>
            </a:fld>
            <a:endParaRPr lang="en-US" dirty="0"/>
          </a:p>
        </p:txBody>
      </p:sp>
      <p:sp>
        <p:nvSpPr>
          <p:cNvPr id="4" name="Footer Placeholder 3">
            <a:extLst>
              <a:ext uri="{FF2B5EF4-FFF2-40B4-BE49-F238E27FC236}">
                <a16:creationId xmlns:a16="http://schemas.microsoft.com/office/drawing/2014/main" id="{C1BCE577-AAC9-4588-9221-506DA251D45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9921CD-9C42-44C5-B535-5F5FA40227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FA9CF0-FE85-40E5-A3E4-9D8D4A205BC2}" type="slidenum">
              <a:rPr lang="en-US" smtClean="0"/>
              <a:t>‹#›</a:t>
            </a:fld>
            <a:endParaRPr lang="en-US" dirty="0"/>
          </a:p>
        </p:txBody>
      </p:sp>
    </p:spTree>
    <p:extLst>
      <p:ext uri="{BB962C8B-B14F-4D97-AF65-F5344CB8AC3E}">
        <p14:creationId xmlns:p14="http://schemas.microsoft.com/office/powerpoint/2010/main" val="1409678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C0BE83-1F76-412F-817F-6B87541A62B7}" type="datetimeFigureOut">
              <a:rPr lang="en-US" smtClean="0"/>
              <a:t>5/8/2024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B54AA9-D1C5-4A71-8BC1-393246244DDE}" type="slidenum">
              <a:rPr lang="en-US" smtClean="0"/>
              <a:t>‹#›</a:t>
            </a:fld>
            <a:endParaRPr lang="en-US" dirty="0"/>
          </a:p>
        </p:txBody>
      </p:sp>
    </p:spTree>
    <p:extLst>
      <p:ext uri="{BB962C8B-B14F-4D97-AF65-F5344CB8AC3E}">
        <p14:creationId xmlns:p14="http://schemas.microsoft.com/office/powerpoint/2010/main" val="1341209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a:t>
            </a:fld>
            <a:endParaRPr lang="en-US" dirty="0"/>
          </a:p>
        </p:txBody>
      </p:sp>
    </p:spTree>
    <p:extLst>
      <p:ext uri="{BB962C8B-B14F-4D97-AF65-F5344CB8AC3E}">
        <p14:creationId xmlns:p14="http://schemas.microsoft.com/office/powerpoint/2010/main" val="161009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CB54AA9-D1C5-4A71-8BC1-393246244DDE}" type="slidenum">
              <a:rPr lang="en-US" smtClean="0"/>
              <a:t>16</a:t>
            </a:fld>
            <a:endParaRPr lang="en-US" dirty="0"/>
          </a:p>
        </p:txBody>
      </p:sp>
    </p:spTree>
    <p:extLst>
      <p:ext uri="{BB962C8B-B14F-4D97-AF65-F5344CB8AC3E}">
        <p14:creationId xmlns:p14="http://schemas.microsoft.com/office/powerpoint/2010/main" val="614333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5/8/2024</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5/8/2024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5/8/2024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5/8/2024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5/8/2024</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5/8/2024</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5/8/2024</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5/8/2024</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5/8/2024</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5/8/2024</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5/8/2024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5/8/2024</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bmp"/><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3BFCDB3-13C4-4D69-848D-3F1F4D6B8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CC2B9599-6E7A-4DD2-B13A-B4F68A1351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E377648-1ED1-4112-805B-16C14CE995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txBody>
          <a:bodyPr/>
          <a:lstStyle/>
          <a:p>
            <a:endParaRPr lang="he-IL"/>
          </a:p>
        </p:txBody>
      </p:sp>
      <p:sp>
        <p:nvSpPr>
          <p:cNvPr id="30" name="Rectangle 29">
            <a:extLst>
              <a:ext uri="{FF2B5EF4-FFF2-40B4-BE49-F238E27FC236}">
                <a16:creationId xmlns:a16="http://schemas.microsoft.com/office/drawing/2014/main" id="{D63B59CB-289C-4850-A932-358B9E412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txBody>
          <a:bodyPr/>
          <a:lstStyle/>
          <a:p>
            <a:endParaRPr lang="he-IL"/>
          </a:p>
        </p:txBody>
      </p:sp>
      <p:sp>
        <p:nvSpPr>
          <p:cNvPr id="32" name="Rectangle 31">
            <a:extLst>
              <a:ext uri="{FF2B5EF4-FFF2-40B4-BE49-F238E27FC236}">
                <a16:creationId xmlns:a16="http://schemas.microsoft.com/office/drawing/2014/main" id="{98867647-07B7-4265-832F-DE0E80979A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he-IL"/>
          </a:p>
        </p:txBody>
      </p:sp>
      <p:cxnSp>
        <p:nvCxnSpPr>
          <p:cNvPr id="34" name="Straight Connector 33">
            <a:extLst>
              <a:ext uri="{FF2B5EF4-FFF2-40B4-BE49-F238E27FC236}">
                <a16:creationId xmlns:a16="http://schemas.microsoft.com/office/drawing/2014/main" id="{516AC468-2C3D-4337-A9A2-81175F6D54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A873262-74DB-4FD1-9625-E4616CF011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9F3D15D-CB95-47AD-87F5-9CFF84F615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D90EC3D-482A-4E73-B198-E8341A0D0973}"/>
              </a:ext>
            </a:extLst>
          </p:cNvPr>
          <p:cNvSpPr>
            <a:spLocks noGrp="1"/>
          </p:cNvSpPr>
          <p:nvPr>
            <p:ph type="ctrTitle"/>
          </p:nvPr>
        </p:nvSpPr>
        <p:spPr>
          <a:xfrm>
            <a:off x="8366833" y="2691634"/>
            <a:ext cx="3238829" cy="1828122"/>
          </a:xfrm>
        </p:spPr>
        <p:txBody>
          <a:bodyPr>
            <a:normAutofit/>
          </a:bodyPr>
          <a:lstStyle/>
          <a:p>
            <a:pPr rtl="1"/>
            <a:r>
              <a:rPr lang="he-IL" sz="4000" b="1" dirty="0">
                <a:solidFill>
                  <a:srgbClr val="78B9A8"/>
                </a:solidFill>
              </a:rPr>
              <a:t>מסכת בבא מציעא </a:t>
            </a:r>
            <a:endParaRPr lang="en-US" sz="4000" b="1" dirty="0">
              <a:solidFill>
                <a:srgbClr val="78B9A8"/>
              </a:solidFill>
            </a:endParaRPr>
          </a:p>
        </p:txBody>
      </p:sp>
      <p:sp>
        <p:nvSpPr>
          <p:cNvPr id="7" name="Subtitle 6">
            <a:extLst>
              <a:ext uri="{FF2B5EF4-FFF2-40B4-BE49-F238E27FC236}">
                <a16:creationId xmlns:a16="http://schemas.microsoft.com/office/drawing/2014/main" id="{2048EE7C-B77F-4E59-88A7-DD66337BB69C}"/>
              </a:ext>
            </a:extLst>
          </p:cNvPr>
          <p:cNvSpPr>
            <a:spLocks noGrp="1"/>
          </p:cNvSpPr>
          <p:nvPr>
            <p:ph type="subTitle" idx="1"/>
          </p:nvPr>
        </p:nvSpPr>
        <p:spPr>
          <a:xfrm>
            <a:off x="8338730" y="4519756"/>
            <a:ext cx="3681413" cy="1265587"/>
          </a:xfrm>
        </p:spPr>
        <p:txBody>
          <a:bodyPr>
            <a:normAutofit/>
          </a:bodyPr>
          <a:lstStyle/>
          <a:p>
            <a:pPr rtl="1"/>
            <a:r>
              <a:rPr lang="he-IL" sz="2600" dirty="0">
                <a:solidFill>
                  <a:srgbClr val="78B9A8"/>
                </a:solidFill>
              </a:rPr>
              <a:t>דף סד</a:t>
            </a:r>
          </a:p>
        </p:txBody>
      </p:sp>
      <p:pic>
        <p:nvPicPr>
          <p:cNvPr id="13" name="Picture 12" descr="A picture containing clock&#10;&#10;Description automatically generated">
            <a:extLst>
              <a:ext uri="{FF2B5EF4-FFF2-40B4-BE49-F238E27FC236}">
                <a16:creationId xmlns:a16="http://schemas.microsoft.com/office/drawing/2014/main" id="{9B127657-3883-4CE2-9AFC-3A067D4E30A9}"/>
              </a:ext>
            </a:extLst>
          </p:cNvPr>
          <p:cNvPicPr>
            <a:picLocks noChangeAspect="1"/>
          </p:cNvPicPr>
          <p:nvPr/>
        </p:nvPicPr>
        <p:blipFill>
          <a:blip r:embed="rId3">
            <a:duotone>
              <a:schemeClr val="accent1">
                <a:shade val="45000"/>
                <a:satMod val="135000"/>
              </a:schemeClr>
              <a:prstClr val="white"/>
            </a:duotone>
          </a:blip>
          <a:stretch>
            <a:fillRect/>
          </a:stretch>
        </p:blipFill>
        <p:spPr>
          <a:xfrm>
            <a:off x="8944797" y="5541275"/>
            <a:ext cx="2680743" cy="1265587"/>
          </a:xfrm>
          <a:prstGeom prst="rect">
            <a:avLst/>
          </a:prstGeom>
        </p:spPr>
      </p:pic>
      <p:pic>
        <p:nvPicPr>
          <p:cNvPr id="5" name="Picture 4" descr="A close up of a sign&#10;&#10;Description automatically generated">
            <a:extLst>
              <a:ext uri="{FF2B5EF4-FFF2-40B4-BE49-F238E27FC236}">
                <a16:creationId xmlns:a16="http://schemas.microsoft.com/office/drawing/2014/main" id="{AA48F2E5-F50B-4DBB-B35A-513D9EB741D9}"/>
              </a:ext>
            </a:extLst>
          </p:cNvPr>
          <p:cNvPicPr>
            <a:picLocks noChangeAspect="1"/>
          </p:cNvPicPr>
          <p:nvPr/>
        </p:nvPicPr>
        <p:blipFill>
          <a:blip r:embed="rId4">
            <a:duotone>
              <a:schemeClr val="accent4">
                <a:shade val="45000"/>
                <a:satMod val="135000"/>
              </a:schemeClr>
              <a:prstClr val="white"/>
            </a:duotone>
          </a:blip>
          <a:stretch>
            <a:fillRect/>
          </a:stretch>
        </p:blipFill>
        <p:spPr>
          <a:xfrm>
            <a:off x="7661287" y="328162"/>
            <a:ext cx="3359020" cy="2519265"/>
          </a:xfrm>
          <a:prstGeom prst="rect">
            <a:avLst/>
          </a:prstGeom>
        </p:spPr>
      </p:pic>
      <p:sp>
        <p:nvSpPr>
          <p:cNvPr id="3" name="TextBox 2"/>
          <p:cNvSpPr txBox="1"/>
          <p:nvPr/>
        </p:nvSpPr>
        <p:spPr>
          <a:xfrm>
            <a:off x="1035170" y="1970192"/>
            <a:ext cx="6039779" cy="3416320"/>
          </a:xfrm>
          <a:prstGeom prst="rect">
            <a:avLst/>
          </a:prstGeom>
          <a:noFill/>
        </p:spPr>
        <p:txBody>
          <a:bodyPr wrap="square" rtlCol="1">
            <a:spAutoFit/>
          </a:bodyPr>
          <a:lstStyle/>
          <a:p>
            <a:pPr algn="ctr"/>
            <a:r>
              <a:rPr lang="en-US" sz="5400" b="1" dirty="0">
                <a:solidFill>
                  <a:schemeClr val="bg1"/>
                </a:solidFill>
              </a:rPr>
              <a:t>The </a:t>
            </a:r>
            <a:r>
              <a:rPr lang="en-US" sz="5400" b="1" i="1" dirty="0" err="1">
                <a:solidFill>
                  <a:schemeClr val="bg1"/>
                </a:solidFill>
              </a:rPr>
              <a:t>Issur</a:t>
            </a:r>
            <a:r>
              <a:rPr lang="en-US" sz="5400" b="1" i="1" dirty="0">
                <a:solidFill>
                  <a:schemeClr val="bg1"/>
                </a:solidFill>
              </a:rPr>
              <a:t> </a:t>
            </a:r>
            <a:r>
              <a:rPr lang="en-US" sz="5400" b="1" dirty="0">
                <a:solidFill>
                  <a:schemeClr val="bg1"/>
                </a:solidFill>
              </a:rPr>
              <a:t>of Interest:</a:t>
            </a:r>
          </a:p>
          <a:p>
            <a:pPr algn="ctr"/>
            <a:r>
              <a:rPr lang="en-US" sz="5400" b="1" dirty="0">
                <a:solidFill>
                  <a:schemeClr val="bg1"/>
                </a:solidFill>
              </a:rPr>
              <a:t>Is It Only Monetary? </a:t>
            </a:r>
          </a:p>
        </p:txBody>
      </p:sp>
    </p:spTree>
    <p:extLst>
      <p:ext uri="{BB962C8B-B14F-4D97-AF65-F5344CB8AC3E}">
        <p14:creationId xmlns:p14="http://schemas.microsoft.com/office/powerpoint/2010/main" val="755769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16002"/>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2677656"/>
          </a:xfrm>
          <a:prstGeom prst="rect">
            <a:avLst/>
          </a:prstGeom>
        </p:spPr>
        <p:txBody>
          <a:bodyPr>
            <a:spAutoFit/>
          </a:bodyPr>
          <a:lstStyle/>
          <a:p>
            <a:pPr algn="just" rtl="1"/>
            <a:endParaRPr lang="he-IL" sz="2400" dirty="0"/>
          </a:p>
          <a:p>
            <a:pPr algn="just" rtl="1"/>
            <a:r>
              <a:rPr lang="he-IL" sz="2400" dirty="0"/>
              <a:t>ובהכי איירי </a:t>
            </a:r>
            <a:r>
              <a:rPr lang="he-IL" sz="2400" dirty="0" err="1"/>
              <a:t>מתניתין</a:t>
            </a:r>
            <a:r>
              <a:rPr lang="he-IL" sz="2400" dirty="0"/>
              <a:t> </a:t>
            </a:r>
          </a:p>
          <a:p>
            <a:pPr algn="just" rtl="1"/>
            <a:r>
              <a:rPr lang="he-IL" sz="2400" dirty="0" err="1"/>
              <a:t>כדמשמע</a:t>
            </a:r>
            <a:r>
              <a:rPr lang="he-IL" sz="2400" dirty="0"/>
              <a:t> הפשט </a:t>
            </a:r>
            <a:r>
              <a:rPr lang="he-IL" sz="2400" dirty="0" err="1"/>
              <a:t>דאיירי</a:t>
            </a:r>
            <a:r>
              <a:rPr lang="he-IL" sz="2400" dirty="0"/>
              <a:t> </a:t>
            </a:r>
            <a:r>
              <a:rPr lang="he-IL" sz="2400" dirty="0" err="1"/>
              <a:t>במלוה</a:t>
            </a:r>
            <a:r>
              <a:rPr lang="he-IL" sz="2400" dirty="0"/>
              <a:t> הדר מדעת </a:t>
            </a:r>
            <a:r>
              <a:rPr lang="he-IL" sz="2400" dirty="0" err="1"/>
              <a:t>לוה</a:t>
            </a:r>
            <a:r>
              <a:rPr lang="he-IL" sz="2400" dirty="0"/>
              <a:t> ולא אסור אלא בחצר </a:t>
            </a:r>
            <a:r>
              <a:rPr lang="he-IL" sz="2400" dirty="0" err="1"/>
              <a:t>דקיימא</a:t>
            </a:r>
            <a:r>
              <a:rPr lang="he-IL" sz="2400" dirty="0"/>
              <a:t> </a:t>
            </a:r>
            <a:r>
              <a:rPr lang="he-IL" sz="2400" dirty="0" err="1"/>
              <a:t>לאגרא</a:t>
            </a:r>
            <a:r>
              <a:rPr lang="he-IL" sz="2400" dirty="0"/>
              <a:t> </a:t>
            </a:r>
          </a:p>
          <a:p>
            <a:pPr algn="just" rtl="1"/>
            <a:endParaRPr lang="he-IL" sz="2400" dirty="0"/>
          </a:p>
          <a:p>
            <a:pPr algn="just" rtl="1"/>
            <a:r>
              <a:rPr lang="he-IL" sz="2400" dirty="0"/>
              <a:t>וכן משמע </a:t>
            </a:r>
            <a:r>
              <a:rPr lang="he-IL" sz="2400" dirty="0" err="1"/>
              <a:t>מדקתני</a:t>
            </a:r>
            <a:r>
              <a:rPr lang="he-IL" sz="2400" dirty="0"/>
              <a:t> "לא ישכור הימנו בפחות" ומשמע נמי </a:t>
            </a:r>
            <a:r>
              <a:rPr lang="he-IL" sz="2400" dirty="0" err="1"/>
              <a:t>דמתחילת</a:t>
            </a:r>
            <a:r>
              <a:rPr lang="he-IL" sz="2400" dirty="0"/>
              <a:t> דירתו שוכר הימנו מדעתו </a:t>
            </a:r>
            <a:endParaRPr lang="he-IL" sz="2800" dirty="0"/>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73203" y="2104628"/>
            <a:ext cx="2556678" cy="1754326"/>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here? </a:t>
            </a:r>
          </a:p>
          <a:p>
            <a:r>
              <a:rPr lang="en-US" b="1" dirty="0">
                <a:solidFill>
                  <a:schemeClr val="bg1"/>
                </a:solidFill>
              </a:rPr>
              <a:t>Trying to understand the Mishnah in light of the second answer</a:t>
            </a:r>
            <a:endParaRPr lang="he-IL" b="1" dirty="0">
              <a:solidFill>
                <a:schemeClr val="bg1"/>
              </a:solidFill>
            </a:endParaRPr>
          </a:p>
          <a:p>
            <a:endParaRPr lang="he-IL" b="1" dirty="0">
              <a:solidFill>
                <a:schemeClr val="bg1"/>
              </a:solidFill>
            </a:endParaRPr>
          </a:p>
        </p:txBody>
      </p:sp>
    </p:spTree>
    <p:extLst>
      <p:ext uri="{BB962C8B-B14F-4D97-AF65-F5344CB8AC3E}">
        <p14:creationId xmlns:p14="http://schemas.microsoft.com/office/powerpoint/2010/main" val="220136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36966"/>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3416320"/>
          </a:xfrm>
          <a:prstGeom prst="rect">
            <a:avLst/>
          </a:prstGeom>
        </p:spPr>
        <p:txBody>
          <a:bodyPr>
            <a:spAutoFit/>
          </a:bodyPr>
          <a:lstStyle/>
          <a:p>
            <a:pPr algn="just" rtl="1"/>
            <a:endParaRPr lang="he-IL" sz="2400" dirty="0"/>
          </a:p>
          <a:p>
            <a:pPr algn="just" rtl="1"/>
            <a:r>
              <a:rPr lang="he-IL" sz="3200" dirty="0"/>
              <a:t>והא </a:t>
            </a:r>
            <a:r>
              <a:rPr lang="he-IL" sz="3200" dirty="0" err="1"/>
              <a:t>דקא</a:t>
            </a:r>
            <a:r>
              <a:rPr lang="he-IL" sz="3200" dirty="0"/>
              <a:t> מסיק </a:t>
            </a:r>
            <a:r>
              <a:rPr lang="he-IL" sz="3200" dirty="0" err="1"/>
              <a:t>קמ"ל</a:t>
            </a:r>
            <a:r>
              <a:rPr lang="he-IL" sz="3200" dirty="0"/>
              <a:t> </a:t>
            </a:r>
          </a:p>
          <a:p>
            <a:pPr algn="just" rtl="1"/>
            <a:r>
              <a:rPr lang="he-IL" sz="3200" dirty="0"/>
              <a:t>לא בעי </a:t>
            </a:r>
            <a:r>
              <a:rPr lang="he-IL" sz="3200" dirty="0" err="1"/>
              <a:t>למימר</a:t>
            </a:r>
            <a:r>
              <a:rPr lang="he-IL" sz="3200" dirty="0"/>
              <a:t> </a:t>
            </a:r>
            <a:r>
              <a:rPr lang="he-IL" sz="3200" dirty="0" err="1"/>
              <a:t>קא</a:t>
            </a:r>
            <a:r>
              <a:rPr lang="he-IL" sz="3200" dirty="0"/>
              <a:t> משמע לן </a:t>
            </a:r>
            <a:r>
              <a:rPr lang="he-IL" sz="3200" dirty="0" err="1"/>
              <a:t>דמתניתין</a:t>
            </a:r>
            <a:r>
              <a:rPr lang="he-IL" sz="3200" dirty="0"/>
              <a:t> איירי אפילו בחצר דלא קיימא </a:t>
            </a:r>
            <a:r>
              <a:rPr lang="he-IL" sz="3200" dirty="0" err="1"/>
              <a:t>לאגרא</a:t>
            </a:r>
            <a:r>
              <a:rPr lang="he-IL" sz="3200" dirty="0"/>
              <a:t> </a:t>
            </a:r>
          </a:p>
          <a:p>
            <a:pPr algn="just" rtl="1"/>
            <a:r>
              <a:rPr lang="he-IL" sz="3200" dirty="0"/>
              <a:t>דמתני' לעולם איירי </a:t>
            </a:r>
            <a:r>
              <a:rPr lang="he-IL" sz="3200" dirty="0" err="1"/>
              <a:t>בדקיימא</a:t>
            </a:r>
            <a:r>
              <a:rPr lang="he-IL" sz="3200" dirty="0"/>
              <a:t> </a:t>
            </a:r>
            <a:r>
              <a:rPr lang="he-IL" sz="3200" dirty="0" err="1"/>
              <a:t>לאגרא</a:t>
            </a:r>
            <a:r>
              <a:rPr lang="he-IL" sz="3200" dirty="0"/>
              <a:t> כיון </a:t>
            </a:r>
            <a:r>
              <a:rPr lang="he-IL" sz="3200" dirty="0" err="1"/>
              <a:t>דמדעתו</a:t>
            </a:r>
            <a:r>
              <a:rPr lang="he-IL" sz="3200" dirty="0"/>
              <a:t> נכנס:</a:t>
            </a:r>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73203" y="2104628"/>
            <a:ext cx="2556678" cy="1754326"/>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here?</a:t>
            </a:r>
          </a:p>
          <a:p>
            <a:r>
              <a:rPr lang="en-US" b="1" dirty="0">
                <a:solidFill>
                  <a:schemeClr val="bg1"/>
                </a:solidFill>
              </a:rPr>
              <a:t>Explaining how our </a:t>
            </a:r>
            <a:r>
              <a:rPr lang="en-US" b="1" dirty="0" err="1">
                <a:solidFill>
                  <a:schemeClr val="bg1"/>
                </a:solidFill>
              </a:rPr>
              <a:t>sugya</a:t>
            </a:r>
            <a:r>
              <a:rPr lang="en-US" b="1" dirty="0">
                <a:solidFill>
                  <a:schemeClr val="bg1"/>
                </a:solidFill>
              </a:rPr>
              <a:t> fits with his second answer</a:t>
            </a:r>
          </a:p>
          <a:p>
            <a:endParaRPr lang="he-IL" b="1" dirty="0">
              <a:solidFill>
                <a:schemeClr val="bg1"/>
              </a:solidFill>
            </a:endParaRPr>
          </a:p>
        </p:txBody>
      </p:sp>
    </p:spTree>
    <p:extLst>
      <p:ext uri="{BB962C8B-B14F-4D97-AF65-F5344CB8AC3E}">
        <p14:creationId xmlns:p14="http://schemas.microsoft.com/office/powerpoint/2010/main" val="2090812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4630354" y="436966"/>
            <a:ext cx="7056252" cy="862077"/>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שולחן ערוך יורה דעה</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5262979"/>
          </a:xfrm>
          <a:prstGeom prst="rect">
            <a:avLst/>
          </a:prstGeom>
        </p:spPr>
        <p:txBody>
          <a:bodyPr>
            <a:spAutoFit/>
          </a:bodyPr>
          <a:lstStyle/>
          <a:p>
            <a:pPr algn="just" rtl="1"/>
            <a:endParaRPr lang="he-IL" sz="2800" dirty="0"/>
          </a:p>
          <a:p>
            <a:pPr algn="just" rtl="1"/>
            <a:r>
              <a:rPr lang="he-IL" sz="2800" b="1" dirty="0">
                <a:solidFill>
                  <a:schemeClr val="accent4">
                    <a:lumMod val="20000"/>
                    <a:lumOff val="80000"/>
                  </a:schemeClr>
                </a:solidFill>
              </a:rPr>
              <a:t>סימן ק"ס סעיף </a:t>
            </a:r>
            <a:r>
              <a:rPr lang="he-IL" sz="2800" b="1" dirty="0" err="1">
                <a:solidFill>
                  <a:schemeClr val="accent4">
                    <a:lumMod val="20000"/>
                    <a:lumOff val="80000"/>
                  </a:schemeClr>
                </a:solidFill>
              </a:rPr>
              <a:t>כג</a:t>
            </a:r>
            <a:endParaRPr lang="he-IL" sz="2800" b="1" dirty="0">
              <a:solidFill>
                <a:schemeClr val="accent4">
                  <a:lumMod val="20000"/>
                  <a:lumOff val="80000"/>
                </a:schemeClr>
              </a:solidFill>
            </a:endParaRPr>
          </a:p>
          <a:p>
            <a:pPr algn="just" rtl="1"/>
            <a:r>
              <a:rPr lang="he-IL" sz="2800" dirty="0" err="1"/>
              <a:t>המלוה</a:t>
            </a:r>
            <a:r>
              <a:rPr lang="he-IL" sz="2800" dirty="0"/>
              <a:t> מעות על מנת שכל מלאכה </a:t>
            </a:r>
            <a:r>
              <a:rPr lang="he-IL" sz="2800" dirty="0" err="1"/>
              <a:t>שתבא</a:t>
            </a:r>
            <a:r>
              <a:rPr lang="he-IL" sz="2800" dirty="0"/>
              <a:t> לידו </a:t>
            </a:r>
            <a:r>
              <a:rPr lang="he-IL" sz="2800" dirty="0" err="1"/>
              <a:t>יתן</a:t>
            </a:r>
            <a:r>
              <a:rPr lang="he-IL" sz="2800" dirty="0"/>
              <a:t> אותה </a:t>
            </a:r>
            <a:r>
              <a:rPr lang="he-IL" sz="2800" dirty="0" err="1"/>
              <a:t>למלוה</a:t>
            </a:r>
            <a:r>
              <a:rPr lang="he-IL" sz="2800" dirty="0"/>
              <a:t> לעשותה, אסור.</a:t>
            </a:r>
          </a:p>
          <a:p>
            <a:pPr algn="just" rtl="1"/>
            <a:endParaRPr lang="he-IL" sz="2800" dirty="0"/>
          </a:p>
          <a:p>
            <a:pPr algn="just" rtl="1"/>
            <a:r>
              <a:rPr lang="he-IL" sz="2800" b="1" dirty="0">
                <a:solidFill>
                  <a:schemeClr val="accent4">
                    <a:lumMod val="20000"/>
                    <a:lumOff val="80000"/>
                  </a:schemeClr>
                </a:solidFill>
              </a:rPr>
              <a:t>סימן קע"ב סעיף ד</a:t>
            </a:r>
          </a:p>
          <a:p>
            <a:pPr algn="just" rtl="1"/>
            <a:r>
              <a:rPr lang="he-IL" sz="2800" dirty="0"/>
              <a:t>הממשכן בית או שדה ביד </a:t>
            </a:r>
            <a:r>
              <a:rPr lang="he-IL" sz="2800" dirty="0" err="1"/>
              <a:t>חבירו</a:t>
            </a:r>
            <a:r>
              <a:rPr lang="he-IL" sz="2800" dirty="0"/>
              <a:t>, והיה בעל הקרקע הוא אוכל פירותיהן, ואמר לו </a:t>
            </a:r>
            <a:r>
              <a:rPr lang="he-IL" sz="2800" dirty="0" err="1"/>
              <a:t>המלוה</a:t>
            </a:r>
            <a:r>
              <a:rPr lang="he-IL" sz="2800" dirty="0"/>
              <a:t> לכשתמכור קרקע זו לא </a:t>
            </a:r>
            <a:r>
              <a:rPr lang="he-IL" sz="2800" dirty="0" err="1"/>
              <a:t>תמכרנה</a:t>
            </a:r>
            <a:r>
              <a:rPr lang="he-IL" sz="2800" dirty="0"/>
              <a:t> אלא לי בדמים אלו אסור. </a:t>
            </a:r>
            <a:r>
              <a:rPr lang="he-IL" sz="2800" b="1" dirty="0"/>
              <a:t>אבל אם אמר לו אל </a:t>
            </a:r>
            <a:r>
              <a:rPr lang="he-IL" sz="2800" b="1" dirty="0" err="1"/>
              <a:t>תמכרנה</a:t>
            </a:r>
            <a:r>
              <a:rPr lang="he-IL" sz="2800" b="1" dirty="0"/>
              <a:t> אלא לי בשוויה ועל מנת כן אני </a:t>
            </a:r>
            <a:r>
              <a:rPr lang="he-IL" sz="2800" b="1" dirty="0" err="1"/>
              <a:t>מלוה</a:t>
            </a:r>
            <a:r>
              <a:rPr lang="he-IL" sz="2800" b="1" dirty="0"/>
              <a:t> אותך הרי זה מותר</a:t>
            </a:r>
          </a:p>
        </p:txBody>
      </p:sp>
      <p:sp>
        <p:nvSpPr>
          <p:cNvPr id="6" name="מסגרת 5"/>
          <p:cNvSpPr/>
          <p:nvPr/>
        </p:nvSpPr>
        <p:spPr>
          <a:xfrm>
            <a:off x="883578" y="1017141"/>
            <a:ext cx="3221283" cy="4530903"/>
          </a:xfrm>
          <a:prstGeom prst="fram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9" name="תיבת טקסט 8">
            <a:extLst>
              <a:ext uri="{FF2B5EF4-FFF2-40B4-BE49-F238E27FC236}">
                <a16:creationId xmlns:a16="http://schemas.microsoft.com/office/drawing/2014/main" id="{93DF6FB1-7314-BA67-D10A-0A8D075AE352}"/>
              </a:ext>
            </a:extLst>
          </p:cNvPr>
          <p:cNvSpPr txBox="1"/>
          <p:nvPr/>
        </p:nvSpPr>
        <p:spPr>
          <a:xfrm>
            <a:off x="1425638" y="1577556"/>
            <a:ext cx="2228850" cy="3231654"/>
          </a:xfrm>
          <a:prstGeom prst="rect">
            <a:avLst/>
          </a:prstGeom>
          <a:noFill/>
        </p:spPr>
        <p:txBody>
          <a:bodyPr wrap="square" rtlCol="1">
            <a:spAutoFit/>
          </a:bodyPr>
          <a:lstStyle/>
          <a:p>
            <a:pPr rtl="1"/>
            <a:r>
              <a:rPr lang="en-US" sz="2000" b="1" u="sng" dirty="0">
                <a:solidFill>
                  <a:schemeClr val="bg1"/>
                </a:solidFill>
              </a:rPr>
              <a:t>A Contradiction in </a:t>
            </a:r>
            <a:r>
              <a:rPr lang="en-US" sz="2000" b="1" i="1" u="sng" dirty="0" err="1">
                <a:solidFill>
                  <a:schemeClr val="bg1"/>
                </a:solidFill>
              </a:rPr>
              <a:t>pesikah</a:t>
            </a:r>
            <a:r>
              <a:rPr lang="en-US" sz="2000" b="1" u="sng" dirty="0">
                <a:solidFill>
                  <a:schemeClr val="bg1"/>
                </a:solidFill>
              </a:rPr>
              <a:t>:</a:t>
            </a:r>
          </a:p>
          <a:p>
            <a:pPr rtl="1"/>
            <a:r>
              <a:rPr lang="en-US" sz="2000" dirty="0">
                <a:solidFill>
                  <a:schemeClr val="bg1"/>
                </a:solidFill>
              </a:rPr>
              <a:t>Why would it be </a:t>
            </a:r>
            <a:r>
              <a:rPr lang="en-US" sz="2000" i="1" dirty="0" err="1">
                <a:solidFill>
                  <a:schemeClr val="bg1"/>
                </a:solidFill>
              </a:rPr>
              <a:t>assur</a:t>
            </a:r>
            <a:r>
              <a:rPr lang="en-US" sz="2000" dirty="0">
                <a:solidFill>
                  <a:schemeClr val="bg1"/>
                </a:solidFill>
              </a:rPr>
              <a:t> to promise to work for the lender, but permitted </a:t>
            </a:r>
            <a:r>
              <a:rPr lang="en-US" sz="2200" dirty="0">
                <a:solidFill>
                  <a:schemeClr val="bg1"/>
                </a:solidFill>
              </a:rPr>
              <a:t>to promise to sell a </a:t>
            </a:r>
            <a:r>
              <a:rPr lang="en-US" sz="2200" dirty="0" err="1">
                <a:solidFill>
                  <a:schemeClr val="bg1"/>
                </a:solidFill>
              </a:rPr>
              <a:t>liened</a:t>
            </a:r>
            <a:r>
              <a:rPr lang="en-US" sz="2200" dirty="0">
                <a:solidFill>
                  <a:schemeClr val="bg1"/>
                </a:solidFill>
              </a:rPr>
              <a:t> field?</a:t>
            </a:r>
          </a:p>
          <a:p>
            <a:pPr algn="r" rtl="1"/>
            <a:endParaRPr lang="he-IL" b="1" dirty="0">
              <a:solidFill>
                <a:schemeClr val="bg1"/>
              </a:solidFill>
            </a:endParaRPr>
          </a:p>
        </p:txBody>
      </p:sp>
    </p:spTree>
    <p:extLst>
      <p:ext uri="{BB962C8B-B14F-4D97-AF65-F5344CB8AC3E}">
        <p14:creationId xmlns:p14="http://schemas.microsoft.com/office/powerpoint/2010/main" val="93249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624659"/>
            <a:ext cx="5180442"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הצעת נקודת הכסף : </a:t>
            </a:r>
            <a:b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br>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400096"/>
            <a:ext cx="6096000" cy="3539430"/>
          </a:xfrm>
          <a:prstGeom prst="rect">
            <a:avLst/>
          </a:prstGeom>
        </p:spPr>
        <p:txBody>
          <a:bodyPr>
            <a:spAutoFit/>
          </a:bodyPr>
          <a:lstStyle/>
          <a:p>
            <a:pPr algn="just" rtl="1"/>
            <a:endParaRPr lang="he-IL" sz="2800" dirty="0"/>
          </a:p>
          <a:p>
            <a:pPr algn="just" rtl="1"/>
            <a:r>
              <a:rPr lang="he-IL" sz="2800" dirty="0" err="1"/>
              <a:t>דהתם</a:t>
            </a:r>
            <a:r>
              <a:rPr lang="he-IL" sz="2800" dirty="0"/>
              <a:t> היה מתחלה אצלו במשכנתא, </a:t>
            </a:r>
          </a:p>
          <a:p>
            <a:pPr algn="just" rtl="1"/>
            <a:r>
              <a:rPr lang="he-IL" sz="2800" dirty="0"/>
              <a:t>וגם התם לא הוי טובת הנאה שהרי הוא נותן ממון בקרקע זו, אבל הכא אי לא מזדמן ליה מלאכה לא משתכר מידי</a:t>
            </a:r>
          </a:p>
          <a:p>
            <a:pPr algn="just" rtl="1"/>
            <a:endParaRPr lang="he-IL" sz="2800" dirty="0"/>
          </a:p>
          <a:p>
            <a:pPr algn="just" rtl="1"/>
            <a:endParaRPr lang="he-IL" sz="2800" dirty="0"/>
          </a:p>
          <a:p>
            <a:pPr algn="just" rtl="1"/>
            <a:endParaRPr lang="he-IL" sz="2800" dirty="0"/>
          </a:p>
        </p:txBody>
      </p:sp>
      <p:sp>
        <p:nvSpPr>
          <p:cNvPr id="4" name="מלבן 3"/>
          <p:cNvSpPr/>
          <p:nvPr/>
        </p:nvSpPr>
        <p:spPr>
          <a:xfrm>
            <a:off x="5207000" y="1486736"/>
            <a:ext cx="6096000" cy="1938992"/>
          </a:xfrm>
          <a:prstGeom prst="rect">
            <a:avLst/>
          </a:prstGeom>
        </p:spPr>
        <p:txBody>
          <a:bodyPr>
            <a:spAutoFit/>
          </a:bodyPr>
          <a:lstStyle/>
          <a:p>
            <a:pPr algn="r"/>
            <a:br>
              <a:rPr lang="he-IL" sz="2400" dirty="0"/>
            </a:br>
            <a:r>
              <a:rPr lang="he-IL" sz="2400" dirty="0"/>
              <a:t> </a:t>
            </a:r>
          </a:p>
          <a:p>
            <a:pPr algn="r"/>
            <a:endParaRPr lang="he-IL" sz="2400" dirty="0"/>
          </a:p>
          <a:p>
            <a:pPr algn="r"/>
            <a:endParaRPr lang="he-IL" sz="2400" dirty="0"/>
          </a:p>
          <a:p>
            <a:pPr algn="r"/>
            <a:endParaRPr lang="he-IL" sz="2400" dirty="0"/>
          </a:p>
        </p:txBody>
      </p:sp>
      <p:sp>
        <p:nvSpPr>
          <p:cNvPr id="9" name="הסבר חץ ימינה 8"/>
          <p:cNvSpPr/>
          <p:nvPr/>
        </p:nvSpPr>
        <p:spPr>
          <a:xfrm>
            <a:off x="630741" y="1162886"/>
            <a:ext cx="4312036" cy="3890334"/>
          </a:xfrm>
          <a:prstGeom prst="rightArrowCallou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rtl="1"/>
            <a:r>
              <a:rPr lang="en-US" sz="1600" b="1" u="sng" dirty="0">
                <a:solidFill>
                  <a:schemeClr val="bg1"/>
                </a:solidFill>
              </a:rPr>
              <a:t>Possible solutions to the contradiction: </a:t>
            </a:r>
          </a:p>
          <a:p>
            <a:pPr rtl="1"/>
            <a:r>
              <a:rPr lang="en-US" sz="1600" b="1" dirty="0">
                <a:solidFill>
                  <a:schemeClr val="bg1"/>
                </a:solidFill>
              </a:rPr>
              <a:t>1. In the case of the </a:t>
            </a:r>
            <a:r>
              <a:rPr lang="en-US" sz="1600" b="1" i="1" dirty="0" err="1">
                <a:solidFill>
                  <a:schemeClr val="bg1"/>
                </a:solidFill>
              </a:rPr>
              <a:t>mashkon</a:t>
            </a:r>
            <a:r>
              <a:rPr lang="en-US" sz="1600" b="1" dirty="0">
                <a:solidFill>
                  <a:schemeClr val="bg1"/>
                </a:solidFill>
              </a:rPr>
              <a:t>, the field is already in the lender’s hands as a lien</a:t>
            </a:r>
          </a:p>
          <a:p>
            <a:pPr rtl="1"/>
            <a:r>
              <a:rPr lang="en-US" sz="1600" b="1" dirty="0">
                <a:solidFill>
                  <a:schemeClr val="bg1"/>
                </a:solidFill>
              </a:rPr>
              <a:t>2. In the case of the </a:t>
            </a:r>
            <a:r>
              <a:rPr lang="en-US" sz="1600" b="1" i="1" dirty="0" err="1">
                <a:solidFill>
                  <a:schemeClr val="bg1"/>
                </a:solidFill>
              </a:rPr>
              <a:t>mashkon</a:t>
            </a:r>
            <a:r>
              <a:rPr lang="en-US" sz="1600" b="1" dirty="0">
                <a:solidFill>
                  <a:schemeClr val="bg1"/>
                </a:solidFill>
              </a:rPr>
              <a:t>, the lender would be paying for a field anyway, while in the case of the contractor, he likely would not have worked otherwise</a:t>
            </a:r>
          </a:p>
        </p:txBody>
      </p:sp>
    </p:spTree>
    <p:extLst>
      <p:ext uri="{BB962C8B-B14F-4D97-AF65-F5344CB8AC3E}">
        <p14:creationId xmlns:p14="http://schemas.microsoft.com/office/powerpoint/2010/main" val="1046001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624659"/>
            <a:ext cx="5180442" cy="862077"/>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הצעת רב אשר </a:t>
            </a:r>
            <a:r>
              <a:rPr lang="he-IL"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וויס</a:t>
            </a:r>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400096"/>
            <a:ext cx="6096000" cy="3970318"/>
          </a:xfrm>
          <a:prstGeom prst="rect">
            <a:avLst/>
          </a:prstGeom>
        </p:spPr>
        <p:txBody>
          <a:bodyPr>
            <a:spAutoFit/>
          </a:bodyPr>
          <a:lstStyle/>
          <a:p>
            <a:pPr algn="just" rtl="1"/>
            <a:r>
              <a:rPr lang="he-IL" sz="2800" dirty="0"/>
              <a:t>וביסוד הדבר נראה כפי שכתבתי לעיל בעניין </a:t>
            </a:r>
            <a:r>
              <a:rPr lang="he-IL" sz="2800" dirty="0" err="1"/>
              <a:t>רבית</a:t>
            </a:r>
            <a:r>
              <a:rPr lang="he-IL" sz="2800" dirty="0"/>
              <a:t> דברים, שאין הדבר תלוי אלא בדרך שהדברים משתקפים ונתפסים בעיני בני אדם, וכאשר פלוני מוכר שדהו לאלמוני אין זה נתפס כטובת הנאה אלא כדרך מסחר, אבל כשפלוני מבטיח לספק עבודה לאלמוני, עשה לו טובה גדולה, </a:t>
            </a:r>
            <a:r>
              <a:rPr lang="he-IL" sz="2800" dirty="0" err="1"/>
              <a:t>דלעולם</a:t>
            </a:r>
            <a:r>
              <a:rPr lang="he-IL" sz="2800" dirty="0"/>
              <a:t> העובד משווע לעבודה וכל שעובד יותר משתכר יותר, כך נראה פשוט וברור.</a:t>
            </a:r>
          </a:p>
        </p:txBody>
      </p:sp>
      <p:sp>
        <p:nvSpPr>
          <p:cNvPr id="4" name="מלבן 3"/>
          <p:cNvSpPr/>
          <p:nvPr/>
        </p:nvSpPr>
        <p:spPr>
          <a:xfrm>
            <a:off x="5207000" y="1486736"/>
            <a:ext cx="6096000" cy="1938992"/>
          </a:xfrm>
          <a:prstGeom prst="rect">
            <a:avLst/>
          </a:prstGeom>
        </p:spPr>
        <p:txBody>
          <a:bodyPr>
            <a:spAutoFit/>
          </a:bodyPr>
          <a:lstStyle/>
          <a:p>
            <a:pPr algn="r"/>
            <a:br>
              <a:rPr lang="he-IL" sz="2400" dirty="0"/>
            </a:br>
            <a:r>
              <a:rPr lang="he-IL" sz="2400" dirty="0"/>
              <a:t> </a:t>
            </a:r>
          </a:p>
          <a:p>
            <a:pPr algn="r"/>
            <a:endParaRPr lang="he-IL" sz="2400" dirty="0"/>
          </a:p>
          <a:p>
            <a:pPr algn="r"/>
            <a:endParaRPr lang="he-IL" sz="2400" dirty="0"/>
          </a:p>
          <a:p>
            <a:pPr algn="r"/>
            <a:endParaRPr lang="he-IL" sz="2400" dirty="0"/>
          </a:p>
        </p:txBody>
      </p:sp>
      <p:sp>
        <p:nvSpPr>
          <p:cNvPr id="9" name="הסבר חץ ימינה 8"/>
          <p:cNvSpPr/>
          <p:nvPr/>
        </p:nvSpPr>
        <p:spPr>
          <a:xfrm>
            <a:off x="630741" y="1162886"/>
            <a:ext cx="4312036" cy="3890334"/>
          </a:xfrm>
          <a:prstGeom prst="rightArrowCallou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he-IL" dirty="0">
                <a:solidFill>
                  <a:schemeClr val="bg1"/>
                </a:solidFill>
              </a:rPr>
              <a:t> </a:t>
            </a:r>
            <a:r>
              <a:rPr lang="en-US" b="1" u="sng" dirty="0">
                <a:solidFill>
                  <a:schemeClr val="bg1"/>
                </a:solidFill>
              </a:rPr>
              <a:t>Reb </a:t>
            </a:r>
            <a:r>
              <a:rPr lang="en-US" b="1" u="sng" dirty="0" err="1">
                <a:solidFill>
                  <a:schemeClr val="bg1"/>
                </a:solidFill>
              </a:rPr>
              <a:t>Osher’s</a:t>
            </a:r>
            <a:r>
              <a:rPr lang="en-US" b="1" u="sng" dirty="0">
                <a:solidFill>
                  <a:schemeClr val="bg1"/>
                </a:solidFill>
              </a:rPr>
              <a:t> Suggestion</a:t>
            </a:r>
          </a:p>
          <a:p>
            <a:pPr algn="ctr" rtl="1"/>
            <a:r>
              <a:rPr lang="en-US" b="1" dirty="0">
                <a:solidFill>
                  <a:schemeClr val="bg1"/>
                </a:solidFill>
              </a:rPr>
              <a:t>Part of the definition of the </a:t>
            </a:r>
            <a:r>
              <a:rPr lang="en-US" b="1" i="1" dirty="0" err="1">
                <a:solidFill>
                  <a:schemeClr val="bg1"/>
                </a:solidFill>
              </a:rPr>
              <a:t>issur</a:t>
            </a:r>
            <a:r>
              <a:rPr lang="en-US" b="1" i="1" dirty="0">
                <a:solidFill>
                  <a:schemeClr val="bg1"/>
                </a:solidFill>
              </a:rPr>
              <a:t> </a:t>
            </a:r>
            <a:r>
              <a:rPr lang="en-US" b="1" dirty="0">
                <a:solidFill>
                  <a:schemeClr val="bg1"/>
                </a:solidFill>
              </a:rPr>
              <a:t>of interest, at least as pertains to </a:t>
            </a:r>
            <a:r>
              <a:rPr lang="en-US" b="1" i="1" dirty="0" err="1">
                <a:solidFill>
                  <a:schemeClr val="bg1"/>
                </a:solidFill>
              </a:rPr>
              <a:t>ribit</a:t>
            </a:r>
            <a:r>
              <a:rPr lang="en-US" b="1" dirty="0">
                <a:solidFill>
                  <a:schemeClr val="bg1"/>
                </a:solidFill>
              </a:rPr>
              <a:t> </a:t>
            </a:r>
            <a:r>
              <a:rPr lang="en-US" b="1" i="1" dirty="0" err="1">
                <a:solidFill>
                  <a:schemeClr val="bg1"/>
                </a:solidFill>
              </a:rPr>
              <a:t>derabanan</a:t>
            </a:r>
            <a:r>
              <a:rPr lang="en-US" b="1" dirty="0">
                <a:solidFill>
                  <a:schemeClr val="bg1"/>
                </a:solidFill>
              </a:rPr>
              <a:t>, depends on how the behaviors are perceived and understood</a:t>
            </a:r>
            <a:endParaRPr lang="he-IL" b="1" dirty="0">
              <a:solidFill>
                <a:schemeClr val="bg1"/>
              </a:solidFill>
            </a:endParaRPr>
          </a:p>
        </p:txBody>
      </p:sp>
    </p:spTree>
    <p:extLst>
      <p:ext uri="{BB962C8B-B14F-4D97-AF65-F5344CB8AC3E}">
        <p14:creationId xmlns:p14="http://schemas.microsoft.com/office/powerpoint/2010/main" val="143227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624659"/>
            <a:ext cx="5180442" cy="862077"/>
          </a:xfrm>
        </p:spPr>
        <p:txBody>
          <a:bodyPr>
            <a:normAutofit/>
          </a:bodyPr>
          <a:lstStyle/>
          <a:p>
            <a:pPr algn="ctr" rtl="1"/>
            <a:endPar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4" name="מלבן 3"/>
          <p:cNvSpPr/>
          <p:nvPr/>
        </p:nvSpPr>
        <p:spPr>
          <a:xfrm>
            <a:off x="5207000" y="1486736"/>
            <a:ext cx="6096000" cy="1938992"/>
          </a:xfrm>
          <a:prstGeom prst="rect">
            <a:avLst/>
          </a:prstGeom>
        </p:spPr>
        <p:txBody>
          <a:bodyPr>
            <a:spAutoFit/>
          </a:bodyPr>
          <a:lstStyle/>
          <a:p>
            <a:pPr algn="r"/>
            <a:br>
              <a:rPr lang="he-IL" sz="2400" dirty="0"/>
            </a:br>
            <a:r>
              <a:rPr lang="he-IL" sz="2400" dirty="0"/>
              <a:t> </a:t>
            </a:r>
          </a:p>
          <a:p>
            <a:pPr algn="r"/>
            <a:endParaRPr lang="he-IL" sz="2400" dirty="0"/>
          </a:p>
          <a:p>
            <a:pPr algn="r"/>
            <a:endParaRPr lang="he-IL" sz="2400" dirty="0"/>
          </a:p>
          <a:p>
            <a:pPr algn="r"/>
            <a:endParaRPr lang="he-IL" sz="2400" dirty="0"/>
          </a:p>
        </p:txBody>
      </p:sp>
      <p:graphicFrame>
        <p:nvGraphicFramePr>
          <p:cNvPr id="10" name="דיאגרמה 9">
            <a:extLst>
              <a:ext uri="{FF2B5EF4-FFF2-40B4-BE49-F238E27FC236}">
                <a16:creationId xmlns:a16="http://schemas.microsoft.com/office/drawing/2014/main" id="{CA9EE259-9EEE-4279-2645-0A4157811212}"/>
              </a:ext>
            </a:extLst>
          </p:cNvPr>
          <p:cNvGraphicFramePr/>
          <p:nvPr>
            <p:extLst>
              <p:ext uri="{D42A27DB-BD31-4B8C-83A1-F6EECF244321}">
                <p14:modId xmlns:p14="http://schemas.microsoft.com/office/powerpoint/2010/main" val="200825641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5456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6FF3823-BBAD-4D28-B6DB-E416E2409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blipFill dpi="0" rotWithShape="1">
            <a:blip r:embed="rId3">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endParaRPr lang="he-IL"/>
          </a:p>
        </p:txBody>
      </p:sp>
      <p:sp>
        <p:nvSpPr>
          <p:cNvPr id="16" name="Rectangle 15">
            <a:extLst>
              <a:ext uri="{FF2B5EF4-FFF2-40B4-BE49-F238E27FC236}">
                <a16:creationId xmlns:a16="http://schemas.microsoft.com/office/drawing/2014/main" id="{0E20F056-0FFD-4EE9-BDCB-8963C7F8B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txBody>
          <a:bodyPr/>
          <a:lstStyle/>
          <a:p>
            <a:endParaRPr lang="he-IL"/>
          </a:p>
        </p:txBody>
      </p:sp>
      <p:sp>
        <p:nvSpPr>
          <p:cNvPr id="18" name="Rectangle 17">
            <a:extLst>
              <a:ext uri="{FF2B5EF4-FFF2-40B4-BE49-F238E27FC236}">
                <a16:creationId xmlns:a16="http://schemas.microsoft.com/office/drawing/2014/main" id="{87507ED7-71D7-4B95-8D4F-7B3E18623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solidFill>
            <a:schemeClr val="bg2"/>
          </a:solidFill>
          <a:ln w="9525" cap="sq" cmpd="sng" algn="ctr">
            <a:noFill/>
            <a:prstDash val="solid"/>
            <a:miter lim="800000"/>
          </a:ln>
          <a:effectLst/>
        </p:spPr>
        <p:txBody>
          <a:bodyPr/>
          <a:lstStyle/>
          <a:p>
            <a:endParaRPr lang="he-IL"/>
          </a:p>
        </p:txBody>
      </p:sp>
      <p:grpSp>
        <p:nvGrpSpPr>
          <p:cNvPr id="20" name="Group 19">
            <a:extLst>
              <a:ext uri="{FF2B5EF4-FFF2-40B4-BE49-F238E27FC236}">
                <a16:creationId xmlns:a16="http://schemas.microsoft.com/office/drawing/2014/main" id="{AA38E6D2-F0D9-4B69-ABEB-EB70412E8C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35880" y="1267730"/>
            <a:ext cx="1920240" cy="731520"/>
            <a:chOff x="4828372" y="1267730"/>
            <a:chExt cx="2227748" cy="731520"/>
          </a:xfrm>
        </p:grpSpPr>
        <p:sp>
          <p:nvSpPr>
            <p:cNvPr id="21" name="Rectangle 20">
              <a:extLst>
                <a:ext uri="{FF2B5EF4-FFF2-40B4-BE49-F238E27FC236}">
                  <a16:creationId xmlns:a16="http://schemas.microsoft.com/office/drawing/2014/main" id="{025EA075-7728-48F3-B18E-92389160D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he-IL"/>
            </a:p>
          </p:txBody>
        </p:sp>
        <p:grpSp>
          <p:nvGrpSpPr>
            <p:cNvPr id="22" name="Group 21">
              <a:extLst>
                <a:ext uri="{FF2B5EF4-FFF2-40B4-BE49-F238E27FC236}">
                  <a16:creationId xmlns:a16="http://schemas.microsoft.com/office/drawing/2014/main" id="{1115E6AD-1E2A-40FE-B424-56271D8A89F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23" name="Straight Connector 22">
                <a:extLst>
                  <a:ext uri="{FF2B5EF4-FFF2-40B4-BE49-F238E27FC236}">
                    <a16:creationId xmlns:a16="http://schemas.microsoft.com/office/drawing/2014/main" id="{D2CFBBA0-D70F-4068-8385-B020EA21AAB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963F62F-FFD6-43CD-BE0D-00770BB97C0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75688F4-0BFA-49D0-92B0-84CBE5508B0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grpSp>
      <p:sp>
        <p:nvSpPr>
          <p:cNvPr id="27" name="Rectangle 26">
            <a:extLst>
              <a:ext uri="{FF2B5EF4-FFF2-40B4-BE49-F238E27FC236}">
                <a16:creationId xmlns:a16="http://schemas.microsoft.com/office/drawing/2014/main" id="{7BB58C53-AF1A-4577-9FD9-2A6A3DDEA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txBody>
          <a:bodyPr/>
          <a:lstStyle/>
          <a:p>
            <a:endParaRPr lang="he-IL"/>
          </a:p>
        </p:txBody>
      </p:sp>
      <p:sp>
        <p:nvSpPr>
          <p:cNvPr id="29" name="Rectangle 28">
            <a:extLst>
              <a:ext uri="{FF2B5EF4-FFF2-40B4-BE49-F238E27FC236}">
                <a16:creationId xmlns:a16="http://schemas.microsoft.com/office/drawing/2014/main" id="{E5F7F7DE-2DAA-4260-B379-423DEC36F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solidFill>
            <a:schemeClr val="bg2"/>
          </a:solidFill>
          <a:ln w="6350" cap="sq" cmpd="sng" algn="ctr">
            <a:noFill/>
            <a:prstDash val="solid"/>
            <a:miter lim="800000"/>
          </a:ln>
          <a:effectLst/>
        </p:spPr>
        <p:txBody>
          <a:bodyPr/>
          <a:lstStyle/>
          <a:p>
            <a:endParaRPr lang="he-IL"/>
          </a:p>
        </p:txBody>
      </p:sp>
      <p:sp>
        <p:nvSpPr>
          <p:cNvPr id="31" name="Rectangle 30">
            <a:extLst>
              <a:ext uri="{FF2B5EF4-FFF2-40B4-BE49-F238E27FC236}">
                <a16:creationId xmlns:a16="http://schemas.microsoft.com/office/drawing/2014/main" id="{3C0C984F-4779-40F8-A8DC-59DD7615BE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he-IL"/>
          </a:p>
        </p:txBody>
      </p:sp>
      <p:cxnSp>
        <p:nvCxnSpPr>
          <p:cNvPr id="33" name="Straight Connector 32">
            <a:extLst>
              <a:ext uri="{FF2B5EF4-FFF2-40B4-BE49-F238E27FC236}">
                <a16:creationId xmlns:a16="http://schemas.microsoft.com/office/drawing/2014/main" id="{57D5430C-DB52-4EA6-8319-C7AC4C1710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166ECFA-EC1E-4CD9-A9CC-1EBFE29AB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746FE2E-3188-4CA0-96F7-21A68D1B19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pic>
        <p:nvPicPr>
          <p:cNvPr id="26" name="Picture 25" descr="A picture containing clock&#10;&#10;Description automatically generated">
            <a:extLst>
              <a:ext uri="{FF2B5EF4-FFF2-40B4-BE49-F238E27FC236}">
                <a16:creationId xmlns:a16="http://schemas.microsoft.com/office/drawing/2014/main" id="{71C52F48-E9C5-4BBB-91DB-E4B7C8C13B17}"/>
              </a:ext>
            </a:extLst>
          </p:cNvPr>
          <p:cNvPicPr>
            <a:picLocks noChangeAspect="1"/>
          </p:cNvPicPr>
          <p:nvPr/>
        </p:nvPicPr>
        <p:blipFill>
          <a:blip r:embed="rId4">
            <a:lum bright="70000" contrast="-70000"/>
          </a:blip>
          <a:stretch>
            <a:fillRect/>
          </a:stretch>
        </p:blipFill>
        <p:spPr>
          <a:xfrm>
            <a:off x="3448860" y="2534165"/>
            <a:ext cx="4499566" cy="2124259"/>
          </a:xfrm>
          <a:prstGeom prst="rect">
            <a:avLst/>
          </a:prstGeom>
        </p:spPr>
      </p:pic>
      <p:sp>
        <p:nvSpPr>
          <p:cNvPr id="2" name="מלבן 1"/>
          <p:cNvSpPr/>
          <p:nvPr/>
        </p:nvSpPr>
        <p:spPr>
          <a:xfrm>
            <a:off x="3772101" y="2966566"/>
            <a:ext cx="1363779" cy="1259456"/>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78290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781730"/>
            <a:ext cx="5180442" cy="862077"/>
          </a:xfrm>
        </p:spPr>
        <p:txBody>
          <a:bodyPr>
            <a:normAutofit/>
          </a:bodyPr>
          <a:lstStyle/>
          <a:p>
            <a:pPr algn="ctr" rtl="1"/>
            <a:r>
              <a:rPr lang="he-IL" sz="3600" b="1" u="sng" dirty="0"/>
              <a:t>משנה בבא מציעא פרק ד</a:t>
            </a:r>
            <a:endParaRPr lang="he-IL" sz="3600" b="1" u="sng"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2677656"/>
          </a:xfrm>
          <a:prstGeom prst="rect">
            <a:avLst/>
          </a:prstGeom>
        </p:spPr>
        <p:txBody>
          <a:bodyPr>
            <a:spAutoFit/>
          </a:bodyPr>
          <a:lstStyle/>
          <a:p>
            <a:pPr algn="r"/>
            <a:endParaRPr lang="he-IL" sz="2800" dirty="0"/>
          </a:p>
          <a:p>
            <a:pPr algn="r"/>
            <a:endParaRPr lang="he-IL" sz="2800" dirty="0"/>
          </a:p>
          <a:p>
            <a:pPr algn="r" rtl="1"/>
            <a:r>
              <a:rPr lang="he-IL" sz="2800" dirty="0" err="1"/>
              <a:t>המלוה</a:t>
            </a:r>
            <a:r>
              <a:rPr lang="he-IL" sz="2800" dirty="0"/>
              <a:t> את </a:t>
            </a:r>
            <a:r>
              <a:rPr lang="he-IL" sz="2800" dirty="0" err="1"/>
              <a:t>חבירו</a:t>
            </a:r>
            <a:r>
              <a:rPr lang="he-IL" sz="2800" dirty="0"/>
              <a:t> </a:t>
            </a:r>
          </a:p>
          <a:p>
            <a:pPr algn="r" rtl="1"/>
            <a:r>
              <a:rPr lang="he-IL" sz="2800" dirty="0"/>
              <a:t>לא ידור בחצרו חנם </a:t>
            </a:r>
          </a:p>
          <a:p>
            <a:pPr algn="r" rtl="1"/>
            <a:r>
              <a:rPr lang="he-IL" sz="2800" dirty="0"/>
              <a:t>ולא ישכור ממנו בפחות </a:t>
            </a:r>
          </a:p>
          <a:p>
            <a:pPr algn="r" rtl="1"/>
            <a:r>
              <a:rPr lang="he-IL" sz="2800" dirty="0"/>
              <a:t>מפני שהוא </a:t>
            </a:r>
            <a:r>
              <a:rPr lang="he-IL" sz="2800" dirty="0" err="1"/>
              <a:t>רבית</a:t>
            </a:r>
            <a:endParaRPr lang="he-IL" sz="2800" dirty="0"/>
          </a:p>
        </p:txBody>
      </p:sp>
    </p:spTree>
    <p:extLst>
      <p:ext uri="{BB962C8B-B14F-4D97-AF65-F5344CB8AC3E}">
        <p14:creationId xmlns:p14="http://schemas.microsoft.com/office/powerpoint/2010/main" val="196092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88477"/>
            <a:ext cx="5180442" cy="862077"/>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בבא מציעא דף סד ע"ב</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5693866"/>
          </a:xfrm>
          <a:prstGeom prst="rect">
            <a:avLst/>
          </a:prstGeom>
        </p:spPr>
        <p:txBody>
          <a:bodyPr>
            <a:spAutoFit/>
          </a:bodyPr>
          <a:lstStyle/>
          <a:p>
            <a:pPr algn="just" rtl="1"/>
            <a:endParaRPr lang="he-IL" sz="2800" dirty="0"/>
          </a:p>
          <a:p>
            <a:pPr algn="just" rtl="1"/>
            <a:r>
              <a:rPr lang="he-IL" sz="2800" dirty="0"/>
              <a:t>אמר רב יוסף בר </a:t>
            </a:r>
            <a:r>
              <a:rPr lang="he-IL" sz="2800" dirty="0" err="1"/>
              <a:t>מניומי</a:t>
            </a:r>
            <a:r>
              <a:rPr lang="he-IL" sz="2800" dirty="0"/>
              <a:t> אמר רב נחמן אע"פ שאמרו "הדר בחצר </a:t>
            </a:r>
            <a:r>
              <a:rPr lang="he-IL" sz="2800" dirty="0" err="1"/>
              <a:t>חבירו</a:t>
            </a:r>
            <a:r>
              <a:rPr lang="he-IL" sz="2800" dirty="0"/>
              <a:t> שלא מדעתו אינו צריך להעלות לו שכר", </a:t>
            </a:r>
            <a:r>
              <a:rPr lang="he-IL" sz="2800" dirty="0" err="1"/>
              <a:t>הלוהו</a:t>
            </a:r>
            <a:r>
              <a:rPr lang="he-IL" sz="2800" dirty="0"/>
              <a:t> ודר בחצרו צריך להעלות לו שכר. </a:t>
            </a:r>
          </a:p>
          <a:p>
            <a:pPr algn="just" rtl="1"/>
            <a:r>
              <a:rPr lang="he-IL" sz="2800" dirty="0"/>
              <a:t>מאי </a:t>
            </a:r>
            <a:r>
              <a:rPr lang="he-IL" sz="2800" dirty="0" err="1"/>
              <a:t>קמ"ל</a:t>
            </a:r>
            <a:r>
              <a:rPr lang="he-IL" sz="2800" dirty="0"/>
              <a:t> </a:t>
            </a:r>
            <a:r>
              <a:rPr lang="he-IL" sz="2800" dirty="0" err="1"/>
              <a:t>תנינא</a:t>
            </a:r>
            <a:r>
              <a:rPr lang="he-IL" sz="2800" dirty="0"/>
              <a:t>?! "</a:t>
            </a:r>
            <a:r>
              <a:rPr lang="he-IL" sz="2800" dirty="0" err="1"/>
              <a:t>המלוה</a:t>
            </a:r>
            <a:r>
              <a:rPr lang="he-IL" sz="2800" dirty="0"/>
              <a:t> את </a:t>
            </a:r>
            <a:r>
              <a:rPr lang="he-IL" sz="2800" dirty="0" err="1"/>
              <a:t>חבירו</a:t>
            </a:r>
            <a:r>
              <a:rPr lang="he-IL" sz="2800" dirty="0"/>
              <a:t> לא ידור בחצירו חנם ולא ישכור ממנו בפחות מפני שהוא </a:t>
            </a:r>
            <a:r>
              <a:rPr lang="he-IL" sz="2800" dirty="0" err="1"/>
              <a:t>רבית</a:t>
            </a:r>
            <a:r>
              <a:rPr lang="he-IL" sz="2800" dirty="0"/>
              <a:t>" </a:t>
            </a:r>
          </a:p>
          <a:p>
            <a:pPr algn="just" rtl="1"/>
            <a:r>
              <a:rPr lang="he-IL" sz="2800" dirty="0"/>
              <a:t>אי ממתני' </a:t>
            </a:r>
            <a:r>
              <a:rPr lang="he-IL" sz="2800" dirty="0" err="1"/>
              <a:t>הוה</a:t>
            </a:r>
            <a:r>
              <a:rPr lang="he-IL" sz="2800" dirty="0"/>
              <a:t> </a:t>
            </a:r>
            <a:r>
              <a:rPr lang="he-IL" sz="2800" dirty="0" err="1"/>
              <a:t>אמינא</a:t>
            </a:r>
            <a:r>
              <a:rPr lang="he-IL" sz="2800" dirty="0"/>
              <a:t> הני מילי בחצר </a:t>
            </a:r>
            <a:r>
              <a:rPr lang="he-IL" sz="2800" dirty="0" err="1"/>
              <a:t>דקיימא</a:t>
            </a:r>
            <a:r>
              <a:rPr lang="he-IL" sz="2800" dirty="0"/>
              <a:t> </a:t>
            </a:r>
            <a:r>
              <a:rPr lang="he-IL" sz="2800" dirty="0" err="1"/>
              <a:t>לאגרא</a:t>
            </a:r>
            <a:r>
              <a:rPr lang="he-IL" sz="2800" dirty="0"/>
              <a:t> </a:t>
            </a:r>
            <a:r>
              <a:rPr lang="he-IL" sz="2800" dirty="0" err="1"/>
              <a:t>וגברא</a:t>
            </a:r>
            <a:r>
              <a:rPr lang="he-IL" sz="2800" dirty="0"/>
              <a:t> </a:t>
            </a:r>
            <a:r>
              <a:rPr lang="he-IL" sz="2800" dirty="0" err="1"/>
              <a:t>דעביד</a:t>
            </a:r>
            <a:r>
              <a:rPr lang="he-IL" sz="2800" dirty="0"/>
              <a:t> </a:t>
            </a:r>
            <a:r>
              <a:rPr lang="he-IL" sz="2800" dirty="0" err="1"/>
              <a:t>למיגר</a:t>
            </a:r>
            <a:r>
              <a:rPr lang="he-IL" sz="2800" dirty="0"/>
              <a:t> אבל חצר דלא קיימא </a:t>
            </a:r>
            <a:r>
              <a:rPr lang="he-IL" sz="2800" dirty="0" err="1"/>
              <a:t>לאגרא</a:t>
            </a:r>
            <a:r>
              <a:rPr lang="he-IL" sz="2800" dirty="0"/>
              <a:t> </a:t>
            </a:r>
            <a:r>
              <a:rPr lang="he-IL" sz="2800" dirty="0" err="1"/>
              <a:t>וגברא</a:t>
            </a:r>
            <a:r>
              <a:rPr lang="he-IL" sz="2800" dirty="0"/>
              <a:t> דלא עביד </a:t>
            </a:r>
            <a:r>
              <a:rPr lang="he-IL" sz="2800" dirty="0" err="1"/>
              <a:t>למיגר</a:t>
            </a:r>
            <a:r>
              <a:rPr lang="he-IL" sz="2800" dirty="0"/>
              <a:t> אימא לא </a:t>
            </a:r>
          </a:p>
          <a:p>
            <a:pPr algn="just" rtl="1"/>
            <a:r>
              <a:rPr lang="he-IL" sz="2800" dirty="0" err="1"/>
              <a:t>קמ"ל</a:t>
            </a:r>
            <a:endParaRPr lang="he-IL" sz="2800" dirty="0"/>
          </a:p>
        </p:txBody>
      </p:sp>
      <p:sp>
        <p:nvSpPr>
          <p:cNvPr id="6" name="מסגרת 5"/>
          <p:cNvSpPr/>
          <p:nvPr/>
        </p:nvSpPr>
        <p:spPr>
          <a:xfrm>
            <a:off x="883578" y="1017141"/>
            <a:ext cx="3221283" cy="4530903"/>
          </a:xfrm>
          <a:prstGeom prst="fram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10" name="תיבת טקסט 9">
            <a:extLst>
              <a:ext uri="{FF2B5EF4-FFF2-40B4-BE49-F238E27FC236}">
                <a16:creationId xmlns:a16="http://schemas.microsoft.com/office/drawing/2014/main" id="{D9F8AAFC-590D-7DDD-8B9A-F6761B1C23E6}"/>
              </a:ext>
            </a:extLst>
          </p:cNvPr>
          <p:cNvSpPr txBox="1"/>
          <p:nvPr/>
        </p:nvSpPr>
        <p:spPr>
          <a:xfrm>
            <a:off x="1354849" y="1697901"/>
            <a:ext cx="2218469" cy="3170099"/>
          </a:xfrm>
          <a:prstGeom prst="rect">
            <a:avLst/>
          </a:prstGeom>
          <a:noFill/>
        </p:spPr>
        <p:txBody>
          <a:bodyPr wrap="square" rtlCol="1">
            <a:spAutoFit/>
          </a:bodyPr>
          <a:lstStyle/>
          <a:p>
            <a:pPr rtl="1"/>
            <a:r>
              <a:rPr lang="en-US" sz="2000" b="1" dirty="0">
                <a:solidFill>
                  <a:schemeClr val="bg1"/>
                </a:solidFill>
              </a:rPr>
              <a:t>Rav Nachman is </a:t>
            </a:r>
            <a:r>
              <a:rPr lang="en-US" sz="2000" b="1" i="1" dirty="0" err="1">
                <a:solidFill>
                  <a:schemeClr val="bg1"/>
                </a:solidFill>
              </a:rPr>
              <a:t>mechadesh</a:t>
            </a:r>
            <a:r>
              <a:rPr lang="en-US" sz="2000" b="1" i="1" dirty="0">
                <a:solidFill>
                  <a:schemeClr val="bg1"/>
                </a:solidFill>
              </a:rPr>
              <a:t> </a:t>
            </a:r>
            <a:r>
              <a:rPr lang="en-US" sz="2000" b="1" dirty="0">
                <a:solidFill>
                  <a:schemeClr val="bg1"/>
                </a:solidFill>
              </a:rPr>
              <a:t>that even in a case when there is no clear monetary benefit for the lender or loss for the borrower, there can still be an </a:t>
            </a:r>
            <a:r>
              <a:rPr lang="en-US" sz="2000" b="1" i="1" dirty="0" err="1">
                <a:solidFill>
                  <a:schemeClr val="bg1"/>
                </a:solidFill>
              </a:rPr>
              <a:t>issur</a:t>
            </a:r>
            <a:r>
              <a:rPr lang="en-US" sz="2000" b="1" i="1" dirty="0">
                <a:solidFill>
                  <a:schemeClr val="bg1"/>
                </a:solidFill>
              </a:rPr>
              <a:t> </a:t>
            </a:r>
            <a:r>
              <a:rPr lang="en-US" sz="2000" b="1" i="1" dirty="0" err="1">
                <a:solidFill>
                  <a:schemeClr val="bg1"/>
                </a:solidFill>
              </a:rPr>
              <a:t>ribit</a:t>
            </a:r>
            <a:endParaRPr lang="en-US" sz="2000" b="1" dirty="0">
              <a:solidFill>
                <a:schemeClr val="bg1"/>
              </a:solidFill>
            </a:endParaRPr>
          </a:p>
        </p:txBody>
      </p:sp>
    </p:spTree>
    <p:extLst>
      <p:ext uri="{BB962C8B-B14F-4D97-AF65-F5344CB8AC3E}">
        <p14:creationId xmlns:p14="http://schemas.microsoft.com/office/powerpoint/2010/main" val="275715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8" y="624659"/>
            <a:ext cx="5734741" cy="862077"/>
          </a:xfrm>
        </p:spPr>
        <p:txBody>
          <a:bodyPr>
            <a:normAutofit/>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רש"י ד"ה "</a:t>
            </a:r>
            <a:r>
              <a:rPr lang="he-IL"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קא</a:t>
            </a:r>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משמע לן" </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99636" y="362677"/>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207000" y="1574702"/>
            <a:ext cx="6096000" cy="1908215"/>
          </a:xfrm>
          <a:prstGeom prst="rect">
            <a:avLst/>
          </a:prstGeom>
        </p:spPr>
        <p:txBody>
          <a:bodyPr>
            <a:spAutoFit/>
          </a:bodyPr>
          <a:lstStyle/>
          <a:p>
            <a:pPr algn="just" rtl="1"/>
            <a:r>
              <a:rPr lang="he-IL" sz="2800" dirty="0"/>
              <a:t> </a:t>
            </a:r>
            <a:r>
              <a:rPr lang="he-IL" sz="2800" dirty="0" err="1"/>
              <a:t>דמיחזיא</a:t>
            </a:r>
            <a:r>
              <a:rPr lang="he-IL" sz="2800" dirty="0"/>
              <a:t> </a:t>
            </a:r>
            <a:r>
              <a:rPr lang="he-IL" sz="2800" dirty="0" err="1"/>
              <a:t>כרבית</a:t>
            </a:r>
            <a:r>
              <a:rPr lang="he-IL" sz="2800" dirty="0"/>
              <a:t> </a:t>
            </a:r>
          </a:p>
          <a:p>
            <a:pPr algn="just" rtl="1"/>
            <a:r>
              <a:rPr lang="he-IL" dirty="0"/>
              <a:t>ויש ללמוד מכאן שאסור להלוות על בית ולדור בו אפילו </a:t>
            </a:r>
            <a:r>
              <a:rPr lang="he-IL" dirty="0" err="1"/>
              <a:t>בנכייתא</a:t>
            </a:r>
            <a:r>
              <a:rPr lang="he-IL" dirty="0"/>
              <a:t> </a:t>
            </a:r>
            <a:r>
              <a:rPr lang="he-IL" dirty="0" err="1"/>
              <a:t>דתנן</a:t>
            </a:r>
            <a:r>
              <a:rPr lang="he-IL" dirty="0"/>
              <a:t> לא ישכור ממנו בפחות ולא דמי </a:t>
            </a:r>
            <a:r>
              <a:rPr lang="he-IL" dirty="0" err="1"/>
              <a:t>למשכונא</a:t>
            </a:r>
            <a:r>
              <a:rPr lang="he-IL" dirty="0"/>
              <a:t> של כרם (לקמן ד' עב:) </a:t>
            </a:r>
            <a:r>
              <a:rPr lang="he-IL" dirty="0" err="1"/>
              <a:t>דהתם</a:t>
            </a:r>
            <a:r>
              <a:rPr lang="he-IL" dirty="0"/>
              <a:t> </a:t>
            </a:r>
            <a:r>
              <a:rPr lang="he-IL" dirty="0" err="1"/>
              <a:t>זימנין</a:t>
            </a:r>
            <a:r>
              <a:rPr lang="he-IL" dirty="0"/>
              <a:t> דלא שקיל ביה מידי ואפילו הכי מנכי ליה </a:t>
            </a:r>
            <a:r>
              <a:rPr lang="he-IL" dirty="0" err="1"/>
              <a:t>והוה</a:t>
            </a:r>
            <a:r>
              <a:rPr lang="he-IL" dirty="0"/>
              <a:t> ליה קונה את הפירות </a:t>
            </a:r>
            <a:r>
              <a:rPr lang="he-IL" dirty="0" err="1"/>
              <a:t>בנכייתא</a:t>
            </a:r>
            <a:r>
              <a:rPr lang="he-IL" dirty="0"/>
              <a:t> זו על הספק </a:t>
            </a:r>
          </a:p>
          <a:p>
            <a:pPr algn="just" rtl="1"/>
            <a:r>
              <a:rPr lang="he-IL" dirty="0"/>
              <a:t>אבל כאן זה נהנה תמיד ואין כאן ספק נמצא שוכרה בפחות</a:t>
            </a:r>
          </a:p>
        </p:txBody>
      </p:sp>
      <p:sp>
        <p:nvSpPr>
          <p:cNvPr id="4" name="מלבן 3"/>
          <p:cNvSpPr/>
          <p:nvPr/>
        </p:nvSpPr>
        <p:spPr>
          <a:xfrm>
            <a:off x="5207000" y="1486736"/>
            <a:ext cx="6096000" cy="1938992"/>
          </a:xfrm>
          <a:prstGeom prst="rect">
            <a:avLst/>
          </a:prstGeom>
        </p:spPr>
        <p:txBody>
          <a:bodyPr>
            <a:spAutoFit/>
          </a:bodyPr>
          <a:lstStyle/>
          <a:p>
            <a:pPr algn="r"/>
            <a:br>
              <a:rPr lang="he-IL" sz="2400" dirty="0"/>
            </a:br>
            <a:r>
              <a:rPr lang="he-IL" sz="2400" dirty="0"/>
              <a:t> </a:t>
            </a:r>
          </a:p>
          <a:p>
            <a:pPr algn="r"/>
            <a:endParaRPr lang="he-IL" sz="2400" dirty="0"/>
          </a:p>
          <a:p>
            <a:pPr algn="r"/>
            <a:endParaRPr lang="he-IL" sz="2400" dirty="0"/>
          </a:p>
          <a:p>
            <a:pPr algn="r"/>
            <a:endParaRPr lang="he-IL" sz="2400" dirty="0"/>
          </a:p>
        </p:txBody>
      </p:sp>
      <p:sp>
        <p:nvSpPr>
          <p:cNvPr id="9" name="הסבר חץ ימינה 8"/>
          <p:cNvSpPr/>
          <p:nvPr/>
        </p:nvSpPr>
        <p:spPr>
          <a:xfrm>
            <a:off x="1247955" y="1735296"/>
            <a:ext cx="3478343" cy="2900570"/>
          </a:xfrm>
          <a:prstGeom prst="rightArrowCallou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en-US" dirty="0"/>
              <a:t>Rashi defines Rav Nachman’s rule as “</a:t>
            </a:r>
            <a:r>
              <a:rPr lang="en-US" i="1" dirty="0"/>
              <a:t>the appearance of </a:t>
            </a:r>
            <a:r>
              <a:rPr lang="en-US" i="1" dirty="0" err="1"/>
              <a:t>ribit</a:t>
            </a:r>
            <a:r>
              <a:rPr lang="en-US" dirty="0"/>
              <a:t>”</a:t>
            </a:r>
          </a:p>
        </p:txBody>
      </p:sp>
    </p:spTree>
    <p:extLst>
      <p:ext uri="{BB962C8B-B14F-4D97-AF65-F5344CB8AC3E}">
        <p14:creationId xmlns:p14="http://schemas.microsoft.com/office/powerpoint/2010/main" val="338380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13395"/>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6001643"/>
          </a:xfrm>
          <a:prstGeom prst="rect">
            <a:avLst/>
          </a:prstGeom>
        </p:spPr>
        <p:txBody>
          <a:bodyPr>
            <a:spAutoFit/>
          </a:bodyPr>
          <a:lstStyle/>
          <a:p>
            <a:pPr algn="just" rtl="1"/>
            <a:endParaRPr lang="he-IL" sz="2400" dirty="0"/>
          </a:p>
          <a:p>
            <a:pPr algn="just" rtl="1"/>
            <a:r>
              <a:rPr lang="he-IL" sz="2400" dirty="0"/>
              <a:t>בפרק כיצד הרגל (</a:t>
            </a:r>
            <a:r>
              <a:rPr lang="he-IL" sz="2400" dirty="0" err="1"/>
              <a:t>ב"ק</a:t>
            </a:r>
            <a:r>
              <a:rPr lang="he-IL" sz="2400" dirty="0"/>
              <a:t> </a:t>
            </a:r>
            <a:r>
              <a:rPr lang="he-IL" sz="2400" dirty="0" err="1"/>
              <a:t>כא</a:t>
            </a:r>
            <a:r>
              <a:rPr lang="he-IL" sz="2400" dirty="0"/>
              <a:t>) גבי ההוא גברא </a:t>
            </a:r>
            <a:r>
              <a:rPr lang="he-IL" sz="2400" dirty="0" err="1"/>
              <a:t>דבנה</a:t>
            </a:r>
            <a:r>
              <a:rPr lang="he-IL" sz="2400" dirty="0"/>
              <a:t> </a:t>
            </a:r>
            <a:r>
              <a:rPr lang="he-IL" sz="2400" dirty="0" err="1"/>
              <a:t>אפדנא</a:t>
            </a:r>
            <a:r>
              <a:rPr lang="he-IL" sz="2400" dirty="0"/>
              <a:t> </a:t>
            </a:r>
            <a:r>
              <a:rPr lang="he-IL" sz="2400" dirty="0" err="1"/>
              <a:t>אקלקלתא</a:t>
            </a:r>
            <a:r>
              <a:rPr lang="he-IL" sz="2400" dirty="0"/>
              <a:t> </a:t>
            </a:r>
            <a:r>
              <a:rPr lang="he-IL" sz="2400" dirty="0" err="1"/>
              <a:t>דיתמי</a:t>
            </a:r>
            <a:r>
              <a:rPr lang="he-IL" sz="2400" dirty="0"/>
              <a:t>, </a:t>
            </a:r>
            <a:r>
              <a:rPr lang="he-IL" sz="2400" dirty="0" err="1"/>
              <a:t>דקאמר</a:t>
            </a:r>
            <a:r>
              <a:rPr lang="he-IL" sz="2400" dirty="0"/>
              <a:t> </a:t>
            </a:r>
            <a:r>
              <a:rPr lang="he-IL" sz="2400" dirty="0" err="1"/>
              <a:t>לימא</a:t>
            </a:r>
            <a:r>
              <a:rPr lang="he-IL" sz="2400" dirty="0"/>
              <a:t> </a:t>
            </a:r>
            <a:r>
              <a:rPr lang="he-IL" sz="2400" dirty="0" err="1"/>
              <a:t>קסבר</a:t>
            </a:r>
            <a:r>
              <a:rPr lang="he-IL" sz="2400" dirty="0"/>
              <a:t> רב נחמן הדר בחצר </a:t>
            </a:r>
            <a:r>
              <a:rPr lang="he-IL" sz="2400" dirty="0" err="1"/>
              <a:t>חבירו</a:t>
            </a:r>
            <a:r>
              <a:rPr lang="he-IL" sz="2400" dirty="0"/>
              <a:t> שלא מדעתו צריך להעלות לו שכר </a:t>
            </a:r>
          </a:p>
          <a:p>
            <a:pPr algn="just" rtl="1"/>
            <a:endParaRPr lang="he-IL" sz="2400" dirty="0"/>
          </a:p>
          <a:p>
            <a:pPr algn="just" rtl="1"/>
            <a:r>
              <a:rPr lang="he-IL" sz="2400" dirty="0" err="1"/>
              <a:t>המ"ל</a:t>
            </a:r>
            <a:r>
              <a:rPr lang="he-IL" sz="2400" dirty="0"/>
              <a:t> אם כן </a:t>
            </a:r>
            <a:r>
              <a:rPr lang="he-IL" sz="2400" dirty="0" err="1"/>
              <a:t>קשיא</a:t>
            </a:r>
            <a:r>
              <a:rPr lang="he-IL" sz="2400" dirty="0"/>
              <a:t> </a:t>
            </a:r>
            <a:r>
              <a:rPr lang="he-IL" sz="2400" dirty="0" err="1"/>
              <a:t>דרב</a:t>
            </a:r>
            <a:r>
              <a:rPr lang="he-IL" sz="2400" dirty="0"/>
              <a:t> נחמן </a:t>
            </a:r>
            <a:r>
              <a:rPr lang="he-IL" sz="2400" dirty="0" err="1"/>
              <a:t>אדרב</a:t>
            </a:r>
            <a:r>
              <a:rPr lang="he-IL" sz="2400" dirty="0"/>
              <a:t> נחמן </a:t>
            </a:r>
            <a:r>
              <a:rPr lang="he-IL" sz="2400" dirty="0" err="1"/>
              <a:t>דהכא</a:t>
            </a:r>
            <a:r>
              <a:rPr lang="he-IL" sz="2400" dirty="0"/>
              <a:t>? </a:t>
            </a:r>
          </a:p>
          <a:p>
            <a:pPr algn="just" rtl="1"/>
            <a:endParaRPr lang="he-IL" sz="2400" dirty="0"/>
          </a:p>
          <a:p>
            <a:pPr algn="just" rtl="1"/>
            <a:r>
              <a:rPr lang="he-IL" sz="2400" dirty="0"/>
              <a:t>אלא </a:t>
            </a:r>
          </a:p>
          <a:p>
            <a:pPr marL="514350" indent="-514350" algn="just" rtl="1">
              <a:buAutoNum type="arabicPeriod"/>
            </a:pPr>
            <a:r>
              <a:rPr lang="he-IL" sz="2400" dirty="0"/>
              <a:t>לא </a:t>
            </a:r>
            <a:r>
              <a:rPr lang="he-IL" sz="2400" dirty="0" err="1"/>
              <a:t>קאי</a:t>
            </a:r>
            <a:r>
              <a:rPr lang="he-IL" sz="2400" dirty="0"/>
              <a:t> התם הכי </a:t>
            </a:r>
          </a:p>
          <a:p>
            <a:pPr marL="514350" indent="-514350" algn="just" rtl="1">
              <a:buAutoNum type="arabicPeriod"/>
            </a:pPr>
            <a:r>
              <a:rPr lang="he-IL" sz="2400" dirty="0"/>
              <a:t>ועוד דהכא מיירי בחצר דלא קיימא לאגרא וגברא דלא עביד למיגר דהוי זה לא נהנה וזה אינו חסר כדמסיק אבל חצר דלא קיימא לאגרא וגברא דלא עביד למיגר אימא לא קא משמע לן.</a:t>
            </a:r>
          </a:p>
          <a:p>
            <a:pPr algn="just" rtl="1"/>
            <a:endParaRPr lang="he-IL" sz="2400" dirty="0"/>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85520" y="1901979"/>
            <a:ext cx="2556678" cy="2585323"/>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a:t>
            </a:r>
          </a:p>
          <a:p>
            <a:r>
              <a:rPr lang="en-US" b="1" dirty="0">
                <a:solidFill>
                  <a:schemeClr val="bg1"/>
                </a:solidFill>
              </a:rPr>
              <a:t>Juxtaposing Rav Nachman’s opinion in </a:t>
            </a:r>
            <a:r>
              <a:rPr lang="en-US" b="1" i="1" dirty="0">
                <a:solidFill>
                  <a:schemeClr val="bg1"/>
                </a:solidFill>
              </a:rPr>
              <a:t>our</a:t>
            </a:r>
            <a:r>
              <a:rPr lang="en-US" b="1" dirty="0">
                <a:solidFill>
                  <a:schemeClr val="bg1"/>
                </a:solidFill>
              </a:rPr>
              <a:t> </a:t>
            </a:r>
            <a:r>
              <a:rPr lang="en-US" b="1" dirty="0" err="1">
                <a:solidFill>
                  <a:schemeClr val="bg1"/>
                </a:solidFill>
              </a:rPr>
              <a:t>sugya</a:t>
            </a:r>
            <a:r>
              <a:rPr lang="en-US" b="1" dirty="0">
                <a:solidFill>
                  <a:schemeClr val="bg1"/>
                </a:solidFill>
              </a:rPr>
              <a:t> with an interpretation of his position offered in a </a:t>
            </a:r>
            <a:r>
              <a:rPr lang="en-US" b="1" dirty="0" err="1">
                <a:solidFill>
                  <a:schemeClr val="bg1"/>
                </a:solidFill>
              </a:rPr>
              <a:t>sugya</a:t>
            </a:r>
            <a:r>
              <a:rPr lang="en-US" b="1" dirty="0">
                <a:solidFill>
                  <a:schemeClr val="bg1"/>
                </a:solidFill>
              </a:rPr>
              <a:t> in </a:t>
            </a:r>
            <a:r>
              <a:rPr lang="en-US" b="1" dirty="0" err="1">
                <a:solidFill>
                  <a:schemeClr val="bg1"/>
                </a:solidFill>
              </a:rPr>
              <a:t>Bava</a:t>
            </a:r>
            <a:r>
              <a:rPr lang="en-US" b="1" dirty="0">
                <a:solidFill>
                  <a:schemeClr val="bg1"/>
                </a:solidFill>
              </a:rPr>
              <a:t> </a:t>
            </a:r>
            <a:r>
              <a:rPr lang="en-US" b="1" dirty="0" err="1">
                <a:solidFill>
                  <a:schemeClr val="bg1"/>
                </a:solidFill>
              </a:rPr>
              <a:t>Kamma</a:t>
            </a:r>
            <a:r>
              <a:rPr lang="en-US" b="1" dirty="0">
                <a:solidFill>
                  <a:schemeClr val="bg1"/>
                </a:solidFill>
              </a:rPr>
              <a:t>   </a:t>
            </a:r>
          </a:p>
        </p:txBody>
      </p:sp>
    </p:spTree>
    <p:extLst>
      <p:ext uri="{BB962C8B-B14F-4D97-AF65-F5344CB8AC3E}">
        <p14:creationId xmlns:p14="http://schemas.microsoft.com/office/powerpoint/2010/main" val="1304468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611936"/>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2554545"/>
          </a:xfrm>
          <a:prstGeom prst="rect">
            <a:avLst/>
          </a:prstGeom>
        </p:spPr>
        <p:txBody>
          <a:bodyPr>
            <a:spAutoFit/>
          </a:bodyPr>
          <a:lstStyle/>
          <a:p>
            <a:pPr algn="just" rtl="1"/>
            <a:endParaRPr lang="he-IL" sz="2400" dirty="0"/>
          </a:p>
          <a:p>
            <a:pPr algn="just" rtl="1"/>
            <a:endParaRPr lang="he-IL" sz="2400" dirty="0"/>
          </a:p>
          <a:p>
            <a:pPr algn="just" rtl="1"/>
            <a:r>
              <a:rPr lang="he-IL" sz="2800" dirty="0"/>
              <a:t>כהאי לישנא קמא </a:t>
            </a:r>
            <a:r>
              <a:rPr lang="he-IL" sz="2800" dirty="0" err="1"/>
              <a:t>דאפילו</a:t>
            </a:r>
            <a:r>
              <a:rPr lang="he-IL" sz="2800" dirty="0"/>
              <a:t> </a:t>
            </a:r>
            <a:r>
              <a:rPr lang="he-IL" sz="2800" dirty="0" err="1"/>
              <a:t>הלוהו</a:t>
            </a:r>
            <a:r>
              <a:rPr lang="he-IL" sz="2800" dirty="0"/>
              <a:t> אסור קיימא לן . </a:t>
            </a:r>
          </a:p>
          <a:p>
            <a:pPr algn="just" rtl="1"/>
            <a:endParaRPr lang="he-IL" sz="2800" dirty="0"/>
          </a:p>
          <a:p>
            <a:pPr algn="just" rtl="1"/>
            <a:r>
              <a:rPr lang="he-IL" sz="2800" dirty="0" err="1"/>
              <a:t>כדמוכח</a:t>
            </a:r>
            <a:r>
              <a:rPr lang="he-IL" sz="2800" dirty="0"/>
              <a:t> רבא מיניה בסמוך</a:t>
            </a:r>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73203" y="2104628"/>
            <a:ext cx="2556678" cy="2308324"/>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here?</a:t>
            </a:r>
          </a:p>
          <a:p>
            <a:r>
              <a:rPr lang="en-US" b="1" dirty="0">
                <a:solidFill>
                  <a:schemeClr val="bg1"/>
                </a:solidFill>
              </a:rPr>
              <a:t>Adjudicating between two options brought in the </a:t>
            </a:r>
            <a:r>
              <a:rPr lang="en-US" b="1" i="1" dirty="0" err="1">
                <a:solidFill>
                  <a:schemeClr val="bg1"/>
                </a:solidFill>
              </a:rPr>
              <a:t>sugya</a:t>
            </a:r>
            <a:r>
              <a:rPr lang="en-US" b="1" i="1" dirty="0">
                <a:solidFill>
                  <a:schemeClr val="bg1"/>
                </a:solidFill>
              </a:rPr>
              <a:t> </a:t>
            </a:r>
            <a:r>
              <a:rPr lang="en-US" b="1" dirty="0">
                <a:solidFill>
                  <a:schemeClr val="bg1"/>
                </a:solidFill>
              </a:rPr>
              <a:t>to decide the </a:t>
            </a:r>
            <a:r>
              <a:rPr lang="en-US" b="1" i="1" dirty="0">
                <a:solidFill>
                  <a:schemeClr val="bg1"/>
                </a:solidFill>
              </a:rPr>
              <a:t>halakha</a:t>
            </a:r>
            <a:r>
              <a:rPr lang="he-IL" b="1" dirty="0">
                <a:solidFill>
                  <a:schemeClr val="bg1"/>
                </a:solidFill>
              </a:rPr>
              <a:t> </a:t>
            </a:r>
          </a:p>
          <a:p>
            <a:endParaRPr lang="he-IL" b="1" dirty="0">
              <a:solidFill>
                <a:schemeClr val="bg1"/>
              </a:solidFill>
            </a:endParaRPr>
          </a:p>
        </p:txBody>
      </p:sp>
    </p:spTree>
    <p:extLst>
      <p:ext uri="{BB962C8B-B14F-4D97-AF65-F5344CB8AC3E}">
        <p14:creationId xmlns:p14="http://schemas.microsoft.com/office/powerpoint/2010/main" val="38394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13395"/>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4154984"/>
          </a:xfrm>
          <a:prstGeom prst="rect">
            <a:avLst/>
          </a:prstGeom>
        </p:spPr>
        <p:txBody>
          <a:bodyPr>
            <a:spAutoFit/>
          </a:bodyPr>
          <a:lstStyle/>
          <a:p>
            <a:pPr algn="just" rtl="1"/>
            <a:endParaRPr lang="he-IL" sz="2400" dirty="0"/>
          </a:p>
          <a:p>
            <a:pPr algn="just" rtl="1"/>
            <a:r>
              <a:rPr lang="he-IL" sz="2400" dirty="0" err="1"/>
              <a:t>והשתא</a:t>
            </a:r>
            <a:r>
              <a:rPr lang="he-IL" sz="2400" dirty="0"/>
              <a:t> קשה </a:t>
            </a:r>
            <a:r>
              <a:rPr lang="he-IL" sz="2400" dirty="0" err="1"/>
              <a:t>דאדם</a:t>
            </a:r>
            <a:r>
              <a:rPr lang="he-IL" sz="2400" dirty="0"/>
              <a:t> </a:t>
            </a:r>
            <a:r>
              <a:rPr lang="he-IL" sz="2400" dirty="0" err="1"/>
              <a:t>שמלוה</a:t>
            </a:r>
            <a:r>
              <a:rPr lang="he-IL" sz="2400" dirty="0"/>
              <a:t> </a:t>
            </a:r>
            <a:r>
              <a:rPr lang="he-IL" sz="2400" dirty="0" err="1"/>
              <a:t>לחבירו</a:t>
            </a:r>
            <a:r>
              <a:rPr lang="he-IL" sz="2400" dirty="0"/>
              <a:t> וכי אסור לעשות לו שום טובה שבעולם? </a:t>
            </a:r>
          </a:p>
          <a:p>
            <a:pPr algn="just" rtl="1"/>
            <a:r>
              <a:rPr lang="he-IL" sz="2400" dirty="0"/>
              <a:t>לא </a:t>
            </a:r>
            <a:r>
              <a:rPr lang="he-IL" sz="2400" dirty="0" err="1"/>
              <a:t>מיבעיא</a:t>
            </a:r>
            <a:r>
              <a:rPr lang="he-IL" sz="2400" dirty="0"/>
              <a:t> דברים שאין רגילות להשאיל חנם כגון בית או סוס וכיוצא בהן </a:t>
            </a:r>
            <a:r>
              <a:rPr lang="he-IL" sz="2400" dirty="0" err="1"/>
              <a:t>דאסור</a:t>
            </a:r>
            <a:r>
              <a:rPr lang="he-IL" sz="2400" dirty="0"/>
              <a:t> להשאיל </a:t>
            </a:r>
            <a:r>
              <a:rPr lang="he-IL" sz="2400" dirty="0" err="1"/>
              <a:t>למלוה</a:t>
            </a:r>
            <a:r>
              <a:rPr lang="he-IL" sz="2400" dirty="0"/>
              <a:t> אפילו הוא אוהבו כל כך </a:t>
            </a:r>
            <a:r>
              <a:rPr lang="he-IL" sz="2400" dirty="0" err="1"/>
              <a:t>דבלאו</a:t>
            </a:r>
            <a:r>
              <a:rPr lang="he-IL" sz="2400" dirty="0"/>
              <a:t> הכי היה משאיל אלא </a:t>
            </a:r>
          </a:p>
          <a:p>
            <a:pPr algn="just" rtl="1"/>
            <a:r>
              <a:rPr lang="he-IL" sz="2400" dirty="0"/>
              <a:t>אפילו דברים שרגיל להשאיל חנם לאחרים שאין רגילות ליטול שכר מהם יהא אסור? </a:t>
            </a:r>
            <a:r>
              <a:rPr lang="he-IL" sz="2400" dirty="0" err="1"/>
              <a:t>דומיא</a:t>
            </a:r>
            <a:r>
              <a:rPr lang="he-IL" sz="2400" dirty="0"/>
              <a:t> </a:t>
            </a:r>
            <a:r>
              <a:rPr lang="he-IL" sz="2400" dirty="0" err="1"/>
              <a:t>דחצר</a:t>
            </a:r>
            <a:r>
              <a:rPr lang="he-IL" sz="2400" dirty="0"/>
              <a:t> דלא קיימא </a:t>
            </a:r>
            <a:r>
              <a:rPr lang="he-IL" sz="2400" dirty="0" err="1"/>
              <a:t>לאגרא</a:t>
            </a:r>
            <a:r>
              <a:rPr lang="he-IL" sz="2400" dirty="0"/>
              <a:t> </a:t>
            </a:r>
            <a:r>
              <a:rPr lang="he-IL" sz="2400" dirty="0" err="1"/>
              <a:t>וגברא</a:t>
            </a:r>
            <a:r>
              <a:rPr lang="he-IL" sz="2400" dirty="0"/>
              <a:t> דלא עביד </a:t>
            </a:r>
            <a:r>
              <a:rPr lang="he-IL" sz="2400" dirty="0" err="1"/>
              <a:t>למיגר</a:t>
            </a:r>
            <a:r>
              <a:rPr lang="he-IL" sz="2400" dirty="0"/>
              <a:t> </a:t>
            </a:r>
            <a:r>
              <a:rPr lang="he-IL" sz="2400" dirty="0" err="1"/>
              <a:t>דמסיק</a:t>
            </a:r>
            <a:r>
              <a:rPr lang="he-IL" sz="2400" dirty="0"/>
              <a:t> </a:t>
            </a:r>
            <a:r>
              <a:rPr lang="he-IL" sz="2400" dirty="0" err="1"/>
              <a:t>דאסור</a:t>
            </a:r>
            <a:r>
              <a:rPr lang="he-IL" sz="2400" dirty="0"/>
              <a:t>?</a:t>
            </a:r>
            <a:endParaRPr lang="he-IL" sz="2800" dirty="0"/>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73203" y="2104628"/>
            <a:ext cx="2556678" cy="2031325"/>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here?</a:t>
            </a:r>
          </a:p>
          <a:p>
            <a:r>
              <a:rPr lang="en-US" b="1" dirty="0">
                <a:solidFill>
                  <a:schemeClr val="bg1"/>
                </a:solidFill>
              </a:rPr>
              <a:t>Asking a logical question that emerges from the outcome of the </a:t>
            </a:r>
            <a:r>
              <a:rPr lang="en-US" b="1" dirty="0" err="1">
                <a:solidFill>
                  <a:schemeClr val="bg1"/>
                </a:solidFill>
              </a:rPr>
              <a:t>sugya</a:t>
            </a:r>
            <a:r>
              <a:rPr lang="en-US" b="1" dirty="0">
                <a:solidFill>
                  <a:schemeClr val="bg1"/>
                </a:solidFill>
              </a:rPr>
              <a:t> </a:t>
            </a:r>
            <a:r>
              <a:rPr lang="en-US" b="1" i="1" dirty="0" err="1">
                <a:solidFill>
                  <a:schemeClr val="bg1"/>
                </a:solidFill>
              </a:rPr>
              <a:t>l’halakhah</a:t>
            </a:r>
            <a:endParaRPr lang="he-IL" b="1" dirty="0">
              <a:solidFill>
                <a:schemeClr val="bg1"/>
              </a:solidFill>
            </a:endParaRPr>
          </a:p>
        </p:txBody>
      </p:sp>
    </p:spTree>
    <p:extLst>
      <p:ext uri="{BB962C8B-B14F-4D97-AF65-F5344CB8AC3E}">
        <p14:creationId xmlns:p14="http://schemas.microsoft.com/office/powerpoint/2010/main" val="2147747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88477"/>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3416320"/>
          </a:xfrm>
          <a:prstGeom prst="rect">
            <a:avLst/>
          </a:prstGeom>
        </p:spPr>
        <p:txBody>
          <a:bodyPr>
            <a:spAutoFit/>
          </a:bodyPr>
          <a:lstStyle/>
          <a:p>
            <a:pPr algn="just" rtl="1"/>
            <a:endParaRPr lang="he-IL" sz="2400" dirty="0"/>
          </a:p>
          <a:p>
            <a:pPr algn="just" rtl="1"/>
            <a:r>
              <a:rPr lang="he-IL" sz="2400" dirty="0"/>
              <a:t>וי"ל </a:t>
            </a:r>
            <a:r>
              <a:rPr lang="he-IL" sz="2400" dirty="0" err="1"/>
              <a:t>דדוקא</a:t>
            </a:r>
            <a:r>
              <a:rPr lang="he-IL" sz="2400" dirty="0"/>
              <a:t> במילי </a:t>
            </a:r>
            <a:r>
              <a:rPr lang="he-IL" sz="2400" dirty="0" err="1"/>
              <a:t>דפרהסיא</a:t>
            </a:r>
            <a:r>
              <a:rPr lang="he-IL" sz="2400" dirty="0"/>
              <a:t> </a:t>
            </a:r>
            <a:r>
              <a:rPr lang="he-IL" sz="2400" dirty="0" err="1"/>
              <a:t>ואוושא</a:t>
            </a:r>
            <a:r>
              <a:rPr lang="he-IL" sz="2400" dirty="0"/>
              <a:t> </a:t>
            </a:r>
            <a:r>
              <a:rPr lang="he-IL" sz="2400" dirty="0" err="1"/>
              <a:t>טובא</a:t>
            </a:r>
            <a:r>
              <a:rPr lang="he-IL" sz="2400" dirty="0"/>
              <a:t> אסר הכא כולי האי </a:t>
            </a:r>
          </a:p>
          <a:p>
            <a:pPr algn="just" rtl="1"/>
            <a:r>
              <a:rPr lang="he-IL" sz="2400" dirty="0"/>
              <a:t>כגון לדור בחצירו ולתקוף בעבדו </a:t>
            </a:r>
          </a:p>
          <a:p>
            <a:pPr algn="just" rtl="1"/>
            <a:r>
              <a:rPr lang="he-IL" sz="2400" dirty="0"/>
              <a:t>אבל להשאיל כליו או סוסו מותר </a:t>
            </a:r>
          </a:p>
          <a:p>
            <a:pPr algn="just" rtl="1"/>
            <a:r>
              <a:rPr lang="he-IL" sz="2400" dirty="0"/>
              <a:t>כיון </a:t>
            </a:r>
            <a:r>
              <a:rPr lang="he-IL" sz="2400" dirty="0" err="1"/>
              <a:t>דבלאו</a:t>
            </a:r>
            <a:r>
              <a:rPr lang="he-IL" sz="2400" dirty="0"/>
              <a:t> הכי נמי </a:t>
            </a:r>
            <a:r>
              <a:rPr lang="he-IL" sz="2400" dirty="0" err="1"/>
              <a:t>הוה</a:t>
            </a:r>
            <a:r>
              <a:rPr lang="he-IL" sz="2400" dirty="0"/>
              <a:t> משאיל לו </a:t>
            </a:r>
          </a:p>
          <a:p>
            <a:pPr algn="just" rtl="1"/>
            <a:endParaRPr lang="he-IL" sz="2400" dirty="0"/>
          </a:p>
          <a:p>
            <a:pPr algn="just" rtl="1"/>
            <a:r>
              <a:rPr lang="he-IL" sz="2400" dirty="0" err="1"/>
              <a:t>ודיקא</a:t>
            </a:r>
            <a:r>
              <a:rPr lang="he-IL" sz="2400" dirty="0"/>
              <a:t> נמי </a:t>
            </a:r>
            <a:r>
              <a:rPr lang="he-IL" sz="2400" dirty="0" err="1"/>
              <a:t>דנקט</a:t>
            </a:r>
            <a:r>
              <a:rPr lang="he-IL" sz="2400" dirty="0"/>
              <a:t> במתני' "חצירו" ולא נקט "ולא ישכיר את כליו או בהמתו בפחות"</a:t>
            </a:r>
            <a:endParaRPr lang="he-IL" sz="2800" dirty="0"/>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73203" y="2104628"/>
            <a:ext cx="2556678" cy="2308324"/>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here?</a:t>
            </a:r>
          </a:p>
          <a:p>
            <a:r>
              <a:rPr lang="en-US" b="1" dirty="0">
                <a:solidFill>
                  <a:schemeClr val="bg1"/>
                </a:solidFill>
              </a:rPr>
              <a:t>Offering a logical answer to his question, bringing textual evidence to support his conclusion</a:t>
            </a:r>
            <a:endParaRPr lang="he-IL" b="1" dirty="0">
              <a:solidFill>
                <a:schemeClr val="bg1"/>
              </a:solidFill>
            </a:endParaRPr>
          </a:p>
        </p:txBody>
      </p:sp>
    </p:spTree>
    <p:extLst>
      <p:ext uri="{BB962C8B-B14F-4D97-AF65-F5344CB8AC3E}">
        <p14:creationId xmlns:p14="http://schemas.microsoft.com/office/powerpoint/2010/main" val="2706879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074C296-3CD9-4D45-A722-5658B9F3DC4B}"/>
              </a:ext>
            </a:extLst>
          </p:cNvPr>
          <p:cNvSpPr>
            <a:spLocks noGrp="1"/>
          </p:cNvSpPr>
          <p:nvPr>
            <p:ph type="title"/>
          </p:nvPr>
        </p:nvSpPr>
        <p:spPr>
          <a:xfrm>
            <a:off x="5568259" y="436966"/>
            <a:ext cx="5567101" cy="862077"/>
          </a:xfrm>
        </p:spPr>
        <p:txBody>
          <a:bodyPr>
            <a:normAutofit fontScale="90000"/>
          </a:bodyPr>
          <a:lstStyle/>
          <a:p>
            <a:pPr algn="ctr" rtl="1"/>
            <a:r>
              <a:rPr lang="he-IL"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תוספות ד"ה "אמר רב נחמן"</a:t>
            </a:r>
          </a:p>
        </p:txBody>
      </p:sp>
      <p:pic>
        <p:nvPicPr>
          <p:cNvPr id="5" name="Picture 9">
            <a:extLst>
              <a:ext uri="{FF2B5EF4-FFF2-40B4-BE49-F238E27FC236}">
                <a16:creationId xmlns:a16="http://schemas.microsoft.com/office/drawing/2014/main" id="{2925E083-680C-41EA-9CF3-69FA093645AD}"/>
              </a:ext>
            </a:extLst>
          </p:cNvPr>
          <p:cNvPicPr>
            <a:picLocks noChangeAspect="1"/>
          </p:cNvPicPr>
          <p:nvPr/>
        </p:nvPicPr>
        <p:blipFill>
          <a:blip r:embed="rId2"/>
          <a:stretch>
            <a:fillRect/>
          </a:stretch>
        </p:blipFill>
        <p:spPr>
          <a:xfrm>
            <a:off x="287703" y="374215"/>
            <a:ext cx="4281882" cy="6126101"/>
          </a:xfrm>
          <a:prstGeom prst="rect">
            <a:avLst/>
          </a:prstGeom>
        </p:spPr>
      </p:pic>
      <p:sp>
        <p:nvSpPr>
          <p:cNvPr id="7" name="מלבן 6"/>
          <p:cNvSpPr/>
          <p:nvPr/>
        </p:nvSpPr>
        <p:spPr>
          <a:xfrm>
            <a:off x="5039360" y="1735296"/>
            <a:ext cx="6096000" cy="369332"/>
          </a:xfrm>
          <a:prstGeom prst="rect">
            <a:avLst/>
          </a:prstGeom>
        </p:spPr>
        <p:txBody>
          <a:bodyPr>
            <a:spAutoFit/>
          </a:bodyPr>
          <a:lstStyle/>
          <a:p>
            <a:pPr algn="r"/>
            <a:endParaRPr lang="he-IL" dirty="0"/>
          </a:p>
        </p:txBody>
      </p:sp>
      <p:sp>
        <p:nvSpPr>
          <p:cNvPr id="8" name="מלבן 7"/>
          <p:cNvSpPr/>
          <p:nvPr/>
        </p:nvSpPr>
        <p:spPr>
          <a:xfrm>
            <a:off x="4917440" y="3631476"/>
            <a:ext cx="6096000" cy="369332"/>
          </a:xfrm>
          <a:prstGeom prst="rect">
            <a:avLst/>
          </a:prstGeom>
        </p:spPr>
        <p:txBody>
          <a:bodyPr>
            <a:spAutoFit/>
          </a:bodyPr>
          <a:lstStyle/>
          <a:p>
            <a:pPr algn="r"/>
            <a:endParaRPr lang="he-IL" dirty="0"/>
          </a:p>
        </p:txBody>
      </p:sp>
      <p:sp>
        <p:nvSpPr>
          <p:cNvPr id="3" name="מלבן 2"/>
          <p:cNvSpPr/>
          <p:nvPr/>
        </p:nvSpPr>
        <p:spPr>
          <a:xfrm>
            <a:off x="5110480" y="1682939"/>
            <a:ext cx="6096000" cy="369332"/>
          </a:xfrm>
          <a:prstGeom prst="rect">
            <a:avLst/>
          </a:prstGeom>
        </p:spPr>
        <p:txBody>
          <a:bodyPr>
            <a:spAutoFit/>
          </a:bodyPr>
          <a:lstStyle/>
          <a:p>
            <a:r>
              <a:rPr lang="he-IL" dirty="0"/>
              <a:t>. </a:t>
            </a:r>
          </a:p>
        </p:txBody>
      </p:sp>
      <p:sp>
        <p:nvSpPr>
          <p:cNvPr id="4" name="מלבן 3"/>
          <p:cNvSpPr/>
          <p:nvPr/>
        </p:nvSpPr>
        <p:spPr>
          <a:xfrm>
            <a:off x="5110480" y="868005"/>
            <a:ext cx="6096000" cy="4154984"/>
          </a:xfrm>
          <a:prstGeom prst="rect">
            <a:avLst/>
          </a:prstGeom>
        </p:spPr>
        <p:txBody>
          <a:bodyPr>
            <a:spAutoFit/>
          </a:bodyPr>
          <a:lstStyle/>
          <a:p>
            <a:pPr algn="just" rtl="1"/>
            <a:endParaRPr lang="he-IL" sz="2400" dirty="0"/>
          </a:p>
          <a:p>
            <a:pPr algn="just" rtl="1"/>
            <a:r>
              <a:rPr lang="he-IL" sz="2400" dirty="0"/>
              <a:t>ועוד </a:t>
            </a:r>
            <a:r>
              <a:rPr lang="he-IL" sz="2400" dirty="0" err="1"/>
              <a:t>י"ל</a:t>
            </a:r>
            <a:r>
              <a:rPr lang="he-IL" sz="2400" dirty="0"/>
              <a:t> </a:t>
            </a:r>
            <a:r>
              <a:rPr lang="he-IL" sz="2400" dirty="0" err="1"/>
              <a:t>דדוקא</a:t>
            </a:r>
            <a:r>
              <a:rPr lang="he-IL" sz="2400" dirty="0"/>
              <a:t> לדור שלא מדעת </a:t>
            </a:r>
            <a:r>
              <a:rPr lang="he-IL" sz="2400" dirty="0" err="1"/>
              <a:t>חבירו</a:t>
            </a:r>
            <a:r>
              <a:rPr lang="he-IL" sz="2400" dirty="0"/>
              <a:t> אסור בכל ענין אפי' בחצר דלא קיימא </a:t>
            </a:r>
            <a:r>
              <a:rPr lang="he-IL" sz="2400" dirty="0" err="1"/>
              <a:t>לאגרא</a:t>
            </a:r>
            <a:r>
              <a:rPr lang="he-IL" sz="2400" dirty="0"/>
              <a:t> </a:t>
            </a:r>
            <a:r>
              <a:rPr lang="he-IL" sz="2400" dirty="0" err="1"/>
              <a:t>וגברא</a:t>
            </a:r>
            <a:r>
              <a:rPr lang="he-IL" sz="2400" dirty="0"/>
              <a:t> דלא עביד </a:t>
            </a:r>
            <a:r>
              <a:rPr lang="he-IL" sz="2400" dirty="0" err="1"/>
              <a:t>למיגר</a:t>
            </a:r>
            <a:r>
              <a:rPr lang="he-IL" sz="2400" dirty="0"/>
              <a:t> </a:t>
            </a:r>
          </a:p>
          <a:p>
            <a:pPr algn="just" rtl="1"/>
            <a:r>
              <a:rPr lang="he-IL" sz="2400" dirty="0" err="1"/>
              <a:t>דכיון</a:t>
            </a:r>
            <a:r>
              <a:rPr lang="he-IL" sz="2400" dirty="0"/>
              <a:t> שלא ברשות עושה נראה </a:t>
            </a:r>
            <a:r>
              <a:rPr lang="he-IL" sz="2400" dirty="0" err="1"/>
              <a:t>דעל</a:t>
            </a:r>
            <a:r>
              <a:rPr lang="he-IL" sz="2400" dirty="0"/>
              <a:t> </a:t>
            </a:r>
            <a:r>
              <a:rPr lang="he-IL" sz="2400" dirty="0" err="1"/>
              <a:t>המלוה</a:t>
            </a:r>
            <a:r>
              <a:rPr lang="he-IL" sz="2400" dirty="0"/>
              <a:t> סומך שבשבילו יסבלו הבעלים </a:t>
            </a:r>
          </a:p>
          <a:p>
            <a:pPr algn="just" rtl="1"/>
            <a:r>
              <a:rPr lang="he-IL" sz="2400" dirty="0"/>
              <a:t>אבל מדעתו לא אסור אלא בדבר שלא היה עושה </a:t>
            </a:r>
            <a:r>
              <a:rPr lang="he-IL" sz="2400" dirty="0" err="1"/>
              <a:t>לוה</a:t>
            </a:r>
            <a:r>
              <a:rPr lang="he-IL" sz="2400" dirty="0"/>
              <a:t> </a:t>
            </a:r>
            <a:r>
              <a:rPr lang="he-IL" sz="2400" dirty="0" err="1"/>
              <a:t>למלוה</a:t>
            </a:r>
            <a:r>
              <a:rPr lang="he-IL" sz="2400" dirty="0"/>
              <a:t> בלא </a:t>
            </a:r>
            <a:r>
              <a:rPr lang="he-IL" sz="2400" dirty="0" err="1"/>
              <a:t>הלואה</a:t>
            </a:r>
            <a:r>
              <a:rPr lang="he-IL" sz="2400" dirty="0"/>
              <a:t> </a:t>
            </a:r>
          </a:p>
          <a:p>
            <a:pPr algn="just" rtl="1"/>
            <a:r>
              <a:rPr lang="he-IL" sz="2400" dirty="0" err="1"/>
              <a:t>דומיא</a:t>
            </a:r>
            <a:r>
              <a:rPr lang="he-IL" sz="2400" dirty="0"/>
              <a:t> </a:t>
            </a:r>
            <a:r>
              <a:rPr lang="he-IL" sz="2400" dirty="0" err="1"/>
              <a:t>דהקדמת</a:t>
            </a:r>
            <a:r>
              <a:rPr lang="he-IL" sz="2400" dirty="0"/>
              <a:t> שלום </a:t>
            </a:r>
            <a:r>
              <a:rPr lang="he-IL" sz="2400" dirty="0" err="1"/>
              <a:t>דסוף</a:t>
            </a:r>
            <a:r>
              <a:rPr lang="he-IL" sz="2400" dirty="0"/>
              <a:t> פרקין (דף </a:t>
            </a:r>
            <a:r>
              <a:rPr lang="he-IL" sz="2400" dirty="0" err="1"/>
              <a:t>עה</a:t>
            </a:r>
            <a:r>
              <a:rPr lang="he-IL" sz="2400" dirty="0"/>
              <a:t>:) שאין אסור אלא באותו שלא היה רגיל מקודם לכן להקדים</a:t>
            </a:r>
            <a:endParaRPr lang="he-IL" sz="2800" dirty="0"/>
          </a:p>
        </p:txBody>
      </p:sp>
      <p:sp>
        <p:nvSpPr>
          <p:cNvPr id="6" name="חץ: מחומש 5">
            <a:extLst>
              <a:ext uri="{FF2B5EF4-FFF2-40B4-BE49-F238E27FC236}">
                <a16:creationId xmlns:a16="http://schemas.microsoft.com/office/drawing/2014/main" id="{30060AD0-200A-2EB9-3A3D-5695483DD493}"/>
              </a:ext>
            </a:extLst>
          </p:cNvPr>
          <p:cNvSpPr/>
          <p:nvPr/>
        </p:nvSpPr>
        <p:spPr>
          <a:xfrm>
            <a:off x="792825" y="1561092"/>
            <a:ext cx="4028095" cy="3267099"/>
          </a:xfrm>
          <a:prstGeom prst="homePlate">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25D3FFF1-0A44-17E7-B6FC-CEFDD6C6C4E3}"/>
              </a:ext>
            </a:extLst>
          </p:cNvPr>
          <p:cNvSpPr txBox="1"/>
          <p:nvPr/>
        </p:nvSpPr>
        <p:spPr>
          <a:xfrm>
            <a:off x="968649" y="1919147"/>
            <a:ext cx="2671697" cy="2585323"/>
          </a:xfrm>
          <a:prstGeom prst="rect">
            <a:avLst/>
          </a:prstGeom>
          <a:noFill/>
        </p:spPr>
        <p:txBody>
          <a:bodyPr wrap="square" rtlCol="1">
            <a:spAutoFit/>
          </a:bodyPr>
          <a:lstStyle/>
          <a:p>
            <a:r>
              <a:rPr lang="en-US" b="1" u="sng" dirty="0">
                <a:solidFill>
                  <a:schemeClr val="bg1"/>
                </a:solidFill>
              </a:rPr>
              <a:t>What is </a:t>
            </a:r>
            <a:r>
              <a:rPr lang="en-US" b="1" u="sng" dirty="0" err="1">
                <a:solidFill>
                  <a:schemeClr val="bg1"/>
                </a:solidFill>
              </a:rPr>
              <a:t>Tosafot</a:t>
            </a:r>
            <a:r>
              <a:rPr lang="en-US" b="1" u="sng" dirty="0">
                <a:solidFill>
                  <a:schemeClr val="bg1"/>
                </a:solidFill>
              </a:rPr>
              <a:t> doing here? </a:t>
            </a:r>
          </a:p>
          <a:p>
            <a:r>
              <a:rPr lang="en-US" b="1" dirty="0">
                <a:solidFill>
                  <a:schemeClr val="bg1"/>
                </a:solidFill>
              </a:rPr>
              <a:t>Offering an additional answer based on a comparison between the case in our </a:t>
            </a:r>
            <a:r>
              <a:rPr lang="en-US" b="1" dirty="0" err="1">
                <a:solidFill>
                  <a:schemeClr val="bg1"/>
                </a:solidFill>
              </a:rPr>
              <a:t>sugya</a:t>
            </a:r>
            <a:r>
              <a:rPr lang="en-US" b="1" dirty="0">
                <a:solidFill>
                  <a:schemeClr val="bg1"/>
                </a:solidFill>
              </a:rPr>
              <a:t> and a case in a different </a:t>
            </a:r>
            <a:r>
              <a:rPr lang="en-US" b="1" dirty="0" err="1">
                <a:solidFill>
                  <a:schemeClr val="bg1"/>
                </a:solidFill>
              </a:rPr>
              <a:t>sugya</a:t>
            </a:r>
            <a:r>
              <a:rPr lang="en-US" b="1" dirty="0">
                <a:solidFill>
                  <a:schemeClr val="bg1"/>
                </a:solidFill>
              </a:rPr>
              <a:t>, on </a:t>
            </a:r>
            <a:r>
              <a:rPr lang="en-US" b="1" dirty="0" err="1">
                <a:solidFill>
                  <a:schemeClr val="bg1"/>
                </a:solidFill>
              </a:rPr>
              <a:t>Daf</a:t>
            </a:r>
            <a:r>
              <a:rPr lang="en-US" b="1" dirty="0">
                <a:solidFill>
                  <a:schemeClr val="bg1"/>
                </a:solidFill>
              </a:rPr>
              <a:t> 75b</a:t>
            </a:r>
          </a:p>
        </p:txBody>
      </p:sp>
    </p:spTree>
    <p:extLst>
      <p:ext uri="{BB962C8B-B14F-4D97-AF65-F5344CB8AC3E}">
        <p14:creationId xmlns:p14="http://schemas.microsoft.com/office/powerpoint/2010/main" val="2593754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Custom 1">
      <a:dk1>
        <a:sysClr val="windowText" lastClr="000000"/>
      </a:dk1>
      <a:lt1>
        <a:sysClr val="window" lastClr="FFFFFF"/>
      </a:lt1>
      <a:dk2>
        <a:srgbClr val="543456"/>
      </a:dk2>
      <a:lt2>
        <a:srgbClr val="E3DED1"/>
      </a:lt2>
      <a:accent1>
        <a:srgbClr val="298F7A"/>
      </a:accent1>
      <a:accent2>
        <a:srgbClr val="A773AA"/>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TM78440441_Garden Savon Design_SL_V1.pptx" id="{8F2FE9B6-5C80-435B-9975-D092B9455C1F}" vid="{E68A1F7A-22AF-4401-90A0-44D66432A1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6987172F-0C00-4D87-923A-2FB42107E3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821B79-AD0B-4D14-A179-D860A55FA06E}">
  <ds:schemaRefs>
    <ds:schemaRef ds:uri="http://schemas.microsoft.com/sharepoint/v3/contenttype/forms"/>
  </ds:schemaRefs>
</ds:datastoreItem>
</file>

<file path=customXml/itemProps3.xml><?xml version="1.0" encoding="utf-8"?>
<ds:datastoreItem xmlns:ds="http://schemas.openxmlformats.org/officeDocument/2006/customXml" ds:itemID="{14758583-3BF2-49DD-B2F1-0E7456A4E134}">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1078</Words>
  <Application>Microsoft Office PowerPoint</Application>
  <PresentationFormat>Widescreen</PresentationFormat>
  <Paragraphs>126</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Century Gothic</vt:lpstr>
      <vt:lpstr>Savon</vt:lpstr>
      <vt:lpstr>מסכת בבא מציעא </vt:lpstr>
      <vt:lpstr>משנה בבא מציעא פרק ד</vt:lpstr>
      <vt:lpstr>בבא מציעא דף סד ע"ב</vt:lpstr>
      <vt:lpstr>רש"י ד"ה "קא משמע לן" </vt:lpstr>
      <vt:lpstr>תוספות ד"ה "אמר רב נחמן"</vt:lpstr>
      <vt:lpstr>תוספות ד"ה "אמר רב נחמן"</vt:lpstr>
      <vt:lpstr>תוספות ד"ה "אמר רב נחמן"</vt:lpstr>
      <vt:lpstr>תוספות ד"ה "אמר רב נחמן"</vt:lpstr>
      <vt:lpstr>תוספות ד"ה "אמר רב נחמן"</vt:lpstr>
      <vt:lpstr>תוספות ד"ה "אמר רב נחמן"</vt:lpstr>
      <vt:lpstr>תוספות ד"ה "אמר רב נחמן"</vt:lpstr>
      <vt:lpstr>שולחן ערוך יורה דעה</vt:lpstr>
      <vt:lpstr>הצעת נקודת הכסף :   </vt:lpstr>
      <vt:lpstr>הצעת רב אשר וויס: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2020-07-06T03:16:50Z</dcterms:created>
  <dcterms:modified xsi:type="dcterms:W3CDTF">2024-05-08T19:07:33Z</dcterms:modified>
</cp:coreProperties>
</file>